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10.svg" ContentType="image/svg+xml"/>
  <Override PartName="/ppt/media/image1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81" r:id="rId3"/>
    <p:sldId id="414" r:id="rId5"/>
    <p:sldId id="415" r:id="rId6"/>
    <p:sldId id="416" r:id="rId7"/>
    <p:sldId id="417" r:id="rId8"/>
    <p:sldId id="419" r:id="rId9"/>
    <p:sldId id="418" r:id="rId10"/>
    <p:sldId id="420" r:id="rId11"/>
    <p:sldId id="421" r:id="rId12"/>
    <p:sldId id="422" r:id="rId13"/>
    <p:sldId id="423" r:id="rId14"/>
    <p:sldId id="424" r:id="rId15"/>
    <p:sldId id="425" r:id="rId16"/>
    <p:sldId id="427" r:id="rId17"/>
    <p:sldId id="452" r:id="rId18"/>
    <p:sldId id="429" r:id="rId19"/>
    <p:sldId id="430" r:id="rId20"/>
    <p:sldId id="442" r:id="rId21"/>
  </p:sldIdLst>
  <p:sldSz cx="9144000" cy="5143500" type="screen16x9"/>
  <p:notesSz cx="6858000" cy="9144000"/>
  <p:embeddedFontLst>
    <p:embeddedFont>
      <p:font typeface="Calibri" panose="020F0502020204030204" charset="0"/>
      <p:regular r:id="rId25"/>
      <p:bold r:id="rId26"/>
      <p:italic r:id="rId27"/>
      <p:boldItalic r:id="rId28"/>
    </p:embeddedFont>
    <p:embeddedFont>
      <p:font typeface="微软雅黑" panose="020B0503020204020204" charset="-122"/>
      <p:regular r:id="rId29"/>
    </p:embeddedFont>
    <p:embeddedFont>
      <p:font typeface="Roboto Condensed" panose="02010600030101010101" charset="-122"/>
      <p:regular r:id="rId30"/>
    </p:embeddedFont>
  </p:embeddedFontLst>
  <p:custDataLst>
    <p:tags r:id="rId31"/>
  </p:custDataLst>
  <p:defaultTextStyle>
    <a:defPPr>
      <a:defRPr lang="zh-CN"/>
    </a:defPPr>
    <a:lvl1pPr marL="0" algn="l" defTabSz="8166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305" algn="l" defTabSz="8166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610" algn="l" defTabSz="8166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280" algn="l" defTabSz="8166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585" algn="l" defTabSz="8166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890" algn="l" defTabSz="8166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9195" algn="l" defTabSz="8166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500" algn="l" defTabSz="8166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805" algn="l" defTabSz="81661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Rg st="1" end="18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C8C"/>
    <a:srgbClr val="82AAD2"/>
    <a:srgbClr val="FAA078"/>
    <a:srgbClr val="FAB464"/>
    <a:srgbClr val="A4C0DC"/>
    <a:srgbClr val="F8ABAB"/>
    <a:srgbClr val="5A6269"/>
    <a:srgbClr val="64C8B4"/>
    <a:srgbClr val="FFB329"/>
    <a:srgbClr val="217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9" autoAdjust="0"/>
    <p:restoredTop sz="94667" autoAdjust="0"/>
  </p:normalViewPr>
  <p:slideViewPr>
    <p:cSldViewPr showGuides="1">
      <p:cViewPr varScale="1">
        <p:scale>
          <a:sx n="90" d="100"/>
          <a:sy n="90" d="100"/>
        </p:scale>
        <p:origin x="449" y="55"/>
      </p:cViewPr>
      <p:guideLst>
        <p:guide orient="horz" pos="157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.xml"/><Relationship Id="rId30" Type="http://schemas.openxmlformats.org/officeDocument/2006/relationships/font" Target="fonts/font6.fntdata"/><Relationship Id="rId3" Type="http://schemas.openxmlformats.org/officeDocument/2006/relationships/slide" Target="slides/slide1.xml"/><Relationship Id="rId29" Type="http://schemas.openxmlformats.org/officeDocument/2006/relationships/font" Target="fonts/font5.fntdata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600EA-C80B-4463-BA7F-F7A5A4D4D63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8EDA8-AA38-4EC8-A4A2-C9E52DD3CC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81661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8305" algn="l" defTabSz="81661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6610" algn="l" defTabSz="81661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24280" algn="l" defTabSz="81661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32585" algn="l" defTabSz="81661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40890" algn="l" defTabSz="81661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9195" algn="l" defTabSz="81661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7500" algn="l" defTabSz="81661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5805" algn="l" defTabSz="81661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8EDA8-AA38-4EC8-A4A2-C9E52DD3CC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8EDA8-AA38-4EC8-A4A2-C9E52DD3CC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8EDA8-AA38-4EC8-A4A2-C9E52DD3CC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8EDA8-AA38-4EC8-A4A2-C9E52DD3CC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8EDA8-AA38-4EC8-A4A2-C9E52DD3CC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8EDA8-AA38-4EC8-A4A2-C9E52DD3CC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2E8203-EB08-4F0D-830A-C288DDF96F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8EDA8-AA38-4EC8-A4A2-C9E52DD3CC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  <a:lvl2pPr>
              <a:defRPr>
                <a:ea typeface="造字工房悦黑（非商用）常规体" pitchFamily="2" charset="-122"/>
              </a:defRPr>
            </a:lvl2pPr>
            <a:lvl3pPr>
              <a:defRPr>
                <a:ea typeface="造字工房悦黑（非商用）常规体" pitchFamily="2" charset="-122"/>
              </a:defRPr>
            </a:lvl3pPr>
            <a:lvl4pPr>
              <a:defRPr>
                <a:ea typeface="造字工房悦黑（非商用）常规体" pitchFamily="2" charset="-122"/>
              </a:defRPr>
            </a:lvl4pPr>
            <a:lvl5pPr>
              <a:defRPr>
                <a:ea typeface="造字工房悦黑（非商用）常规体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32ECB4F7-CDA6-4D6A-8231-574AF9D1186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8460C981-4EE3-450C-BD26-AA72518E114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7"/>
          </a:xfrm>
          <a:prstGeom prst="rect">
            <a:avLst/>
          </a:prstGeom>
        </p:spPr>
        <p:txBody>
          <a:bodyPr lIns="68571" tIns="34285" rIns="68571" bIns="34285" anchor="t"/>
          <a:lstStyle>
            <a:lvl1pPr algn="l">
              <a:defRPr sz="3600" b="1" cap="all">
                <a:ea typeface="造字工房悦黑（非商用）常规体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  <a:prstGeom prst="rect">
            <a:avLst/>
          </a:prstGeom>
        </p:spPr>
        <p:txBody>
          <a:bodyPr lIns="68571" tIns="34285" rIns="68571" bIns="34285"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ea typeface="造字工房悦黑（非商用）常规体" pitchFamily="2" charset="-122"/>
              </a:defRPr>
            </a:lvl1pPr>
            <a:lvl2pPr marL="408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28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8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89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919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5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80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32ECB4F7-CDA6-4D6A-8231-574AF9D1186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8460C981-4EE3-450C-BD26-AA72518E114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4214" y="1385888"/>
            <a:ext cx="6080125" cy="3921919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 sz="2600">
                <a:ea typeface="造字工房悦黑（非商用）常规体" pitchFamily="2" charset="-122"/>
              </a:defRPr>
            </a:lvl1pPr>
            <a:lvl2pPr>
              <a:defRPr sz="2100">
                <a:ea typeface="造字工房悦黑（非商用）常规体" pitchFamily="2" charset="-122"/>
              </a:defRPr>
            </a:lvl2pPr>
            <a:lvl3pPr>
              <a:defRPr sz="1800">
                <a:ea typeface="造字工房悦黑（非商用）常规体" pitchFamily="2" charset="-122"/>
              </a:defRPr>
            </a:lvl3pPr>
            <a:lvl4pPr>
              <a:defRPr sz="1600">
                <a:ea typeface="造字工房悦黑（非商用）常规体" pitchFamily="2" charset="-122"/>
              </a:defRPr>
            </a:lvl4pPr>
            <a:lvl5pPr>
              <a:defRPr sz="1600">
                <a:ea typeface="造字工房悦黑（非商用）常规体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916739" y="1385888"/>
            <a:ext cx="6080125" cy="3921919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 sz="2600">
                <a:ea typeface="造字工房悦黑（非商用）常规体" pitchFamily="2" charset="-122"/>
              </a:defRPr>
            </a:lvl1pPr>
            <a:lvl2pPr>
              <a:defRPr sz="2100">
                <a:ea typeface="造字工房悦黑（非商用）常规体" pitchFamily="2" charset="-122"/>
              </a:defRPr>
            </a:lvl2pPr>
            <a:lvl3pPr>
              <a:defRPr sz="1800">
                <a:ea typeface="造字工房悦黑（非商用）常规体" pitchFamily="2" charset="-122"/>
              </a:defRPr>
            </a:lvl3pPr>
            <a:lvl4pPr>
              <a:defRPr sz="1600">
                <a:ea typeface="造字工房悦黑（非商用）常规体" pitchFamily="2" charset="-122"/>
              </a:defRPr>
            </a:lvl4pPr>
            <a:lvl5pPr>
              <a:defRPr sz="1600">
                <a:ea typeface="造字工房悦黑（非商用）常规体" pitchFamily="2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32ECB4F7-CDA6-4D6A-8231-574AF9D1186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8460C981-4EE3-450C-BD26-AA72518E114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1"/>
          </a:xfrm>
          <a:prstGeom prst="rect">
            <a:avLst/>
          </a:prstGeom>
        </p:spPr>
        <p:txBody>
          <a:bodyPr lIns="68571" tIns="34285" rIns="68571" bIns="34285" anchor="b"/>
          <a:lstStyle>
            <a:lvl1pPr marL="0" indent="0">
              <a:buNone/>
              <a:defRPr sz="2100" b="1">
                <a:ea typeface="造字工房悦黑（非商用）常规体" pitchFamily="2" charset="-122"/>
              </a:defRPr>
            </a:lvl1pPr>
            <a:lvl2pPr marL="408305" indent="0">
              <a:buNone/>
              <a:defRPr sz="1800" b="1"/>
            </a:lvl2pPr>
            <a:lvl3pPr marL="816610" indent="0">
              <a:buNone/>
              <a:defRPr sz="1600" b="1"/>
            </a:lvl3pPr>
            <a:lvl4pPr marL="1224280" indent="0">
              <a:buNone/>
              <a:defRPr sz="1400" b="1"/>
            </a:lvl4pPr>
            <a:lvl5pPr marL="1632585" indent="0">
              <a:buNone/>
              <a:defRPr sz="1400" b="1"/>
            </a:lvl5pPr>
            <a:lvl6pPr marL="2040890" indent="0">
              <a:buNone/>
              <a:defRPr sz="1400" b="1"/>
            </a:lvl6pPr>
            <a:lvl7pPr marL="2449195" indent="0">
              <a:buNone/>
              <a:defRPr sz="1400" b="1"/>
            </a:lvl7pPr>
            <a:lvl8pPr marL="2857500" indent="0">
              <a:buNone/>
              <a:defRPr sz="1400" b="1"/>
            </a:lvl8pPr>
            <a:lvl9pPr marL="3265805" indent="0">
              <a:buNone/>
              <a:defRPr sz="14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 sz="2100">
                <a:ea typeface="造字工房悦黑（非商用）常规体" pitchFamily="2" charset="-122"/>
              </a:defRPr>
            </a:lvl1pPr>
            <a:lvl2pPr>
              <a:defRPr sz="1800">
                <a:ea typeface="造字工房悦黑（非商用）常规体" pitchFamily="2" charset="-122"/>
              </a:defRPr>
            </a:lvl2pPr>
            <a:lvl3pPr>
              <a:defRPr sz="1600">
                <a:ea typeface="造字工房悦黑（非商用）常规体" pitchFamily="2" charset="-122"/>
              </a:defRPr>
            </a:lvl3pPr>
            <a:lvl4pPr>
              <a:defRPr sz="1400">
                <a:ea typeface="造字工房悦黑（非商用）常规体" pitchFamily="2" charset="-122"/>
              </a:defRPr>
            </a:lvl4pPr>
            <a:lvl5pPr>
              <a:defRPr sz="1400">
                <a:ea typeface="造字工房悦黑（非商用）常规体" pitchFamily="2" charset="-122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1"/>
          </a:xfrm>
          <a:prstGeom prst="rect">
            <a:avLst/>
          </a:prstGeom>
        </p:spPr>
        <p:txBody>
          <a:bodyPr lIns="68571" tIns="34285" rIns="68571" bIns="34285" anchor="b"/>
          <a:lstStyle>
            <a:lvl1pPr marL="0" indent="0">
              <a:buNone/>
              <a:defRPr sz="2100" b="1">
                <a:ea typeface="造字工房悦黑（非商用）常规体" pitchFamily="2" charset="-122"/>
              </a:defRPr>
            </a:lvl1pPr>
            <a:lvl2pPr marL="408305" indent="0">
              <a:buNone/>
              <a:defRPr sz="1800" b="1"/>
            </a:lvl2pPr>
            <a:lvl3pPr marL="816610" indent="0">
              <a:buNone/>
              <a:defRPr sz="1600" b="1"/>
            </a:lvl3pPr>
            <a:lvl4pPr marL="1224280" indent="0">
              <a:buNone/>
              <a:defRPr sz="1400" b="1"/>
            </a:lvl4pPr>
            <a:lvl5pPr marL="1632585" indent="0">
              <a:buNone/>
              <a:defRPr sz="1400" b="1"/>
            </a:lvl5pPr>
            <a:lvl6pPr marL="2040890" indent="0">
              <a:buNone/>
              <a:defRPr sz="1400" b="1"/>
            </a:lvl6pPr>
            <a:lvl7pPr marL="2449195" indent="0">
              <a:buNone/>
              <a:defRPr sz="1400" b="1"/>
            </a:lvl7pPr>
            <a:lvl8pPr marL="2857500" indent="0">
              <a:buNone/>
              <a:defRPr sz="1400" b="1"/>
            </a:lvl8pPr>
            <a:lvl9pPr marL="3265805" indent="0">
              <a:buNone/>
              <a:defRPr sz="14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7"/>
            <a:ext cx="4041775" cy="2963466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 sz="2100">
                <a:ea typeface="造字工房悦黑（非商用）常规体" pitchFamily="2" charset="-122"/>
              </a:defRPr>
            </a:lvl1pPr>
            <a:lvl2pPr>
              <a:defRPr sz="1800">
                <a:ea typeface="造字工房悦黑（非商用）常规体" pitchFamily="2" charset="-122"/>
              </a:defRPr>
            </a:lvl2pPr>
            <a:lvl3pPr>
              <a:defRPr sz="1600">
                <a:ea typeface="造字工房悦黑（非商用）常规体" pitchFamily="2" charset="-122"/>
              </a:defRPr>
            </a:lvl3pPr>
            <a:lvl4pPr>
              <a:defRPr sz="1400">
                <a:ea typeface="造字工房悦黑（非商用）常规体" pitchFamily="2" charset="-122"/>
              </a:defRPr>
            </a:lvl4pPr>
            <a:lvl5pPr>
              <a:defRPr sz="1400">
                <a:ea typeface="造字工房悦黑（非商用）常规体" pitchFamily="2" charset="-122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32ECB4F7-CDA6-4D6A-8231-574AF9D1186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8460C981-4EE3-450C-BD26-AA72518E114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32ECB4F7-CDA6-4D6A-8231-574AF9D1186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8460C981-4EE3-450C-BD26-AA72518E114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9"/>
            <a:ext cx="3008313" cy="871537"/>
          </a:xfrm>
          <a:prstGeom prst="rect">
            <a:avLst/>
          </a:prstGeom>
        </p:spPr>
        <p:txBody>
          <a:bodyPr lIns="68571" tIns="34285" rIns="68571" bIns="34285" anchor="b"/>
          <a:lstStyle>
            <a:lvl1pPr algn="l">
              <a:defRPr sz="1800" b="1">
                <a:ea typeface="造字工房悦黑（非商用）常规体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 sz="2900">
                <a:ea typeface="造字工房悦黑（非商用）常规体" pitchFamily="2" charset="-122"/>
              </a:defRPr>
            </a:lvl1pPr>
            <a:lvl2pPr>
              <a:defRPr sz="2600">
                <a:ea typeface="造字工房悦黑（非商用）常规体" pitchFamily="2" charset="-122"/>
              </a:defRPr>
            </a:lvl2pPr>
            <a:lvl3pPr>
              <a:defRPr sz="2100">
                <a:ea typeface="造字工房悦黑（非商用）常规体" pitchFamily="2" charset="-122"/>
              </a:defRPr>
            </a:lvl3pPr>
            <a:lvl4pPr>
              <a:defRPr sz="1800">
                <a:ea typeface="造字工房悦黑（非商用）常规体" pitchFamily="2" charset="-122"/>
              </a:defRPr>
            </a:lvl4pPr>
            <a:lvl5pPr>
              <a:defRPr sz="1800">
                <a:ea typeface="造字工房悦黑（非商用）常规体" pitchFamily="2" charset="-122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 lIns="68571" tIns="34285" rIns="68571" bIns="34285"/>
          <a:lstStyle>
            <a:lvl1pPr marL="0" indent="0">
              <a:buNone/>
              <a:defRPr sz="1300">
                <a:ea typeface="造字工房悦黑（非商用）常规体" pitchFamily="2" charset="-122"/>
              </a:defRPr>
            </a:lvl1pPr>
            <a:lvl2pPr marL="408305" indent="0">
              <a:buNone/>
              <a:defRPr sz="1100"/>
            </a:lvl2pPr>
            <a:lvl3pPr marL="816610" indent="0">
              <a:buNone/>
              <a:defRPr sz="900"/>
            </a:lvl3pPr>
            <a:lvl4pPr marL="1224280" indent="0">
              <a:buNone/>
              <a:defRPr sz="800"/>
            </a:lvl4pPr>
            <a:lvl5pPr marL="1632585" indent="0">
              <a:buNone/>
              <a:defRPr sz="800"/>
            </a:lvl5pPr>
            <a:lvl6pPr marL="2040890" indent="0">
              <a:buNone/>
              <a:defRPr sz="800"/>
            </a:lvl6pPr>
            <a:lvl7pPr marL="2449195" indent="0">
              <a:buNone/>
              <a:defRPr sz="800"/>
            </a:lvl7pPr>
            <a:lvl8pPr marL="2857500" indent="0">
              <a:buNone/>
              <a:defRPr sz="800"/>
            </a:lvl8pPr>
            <a:lvl9pPr marL="3265805" indent="0">
              <a:buNone/>
              <a:defRPr sz="8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32ECB4F7-CDA6-4D6A-8231-574AF9D1186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8460C981-4EE3-450C-BD26-AA72518E114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  <a:prstGeom prst="rect">
            <a:avLst/>
          </a:prstGeom>
        </p:spPr>
        <p:txBody>
          <a:bodyPr lIns="68571" tIns="34285" rIns="68571" bIns="34285" anchor="b"/>
          <a:lstStyle>
            <a:lvl1pPr algn="l">
              <a:defRPr sz="1800" b="1">
                <a:ea typeface="造字工房悦黑（非商用）常规体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  <a:prstGeom prst="rect">
            <a:avLst/>
          </a:prstGeom>
        </p:spPr>
        <p:txBody>
          <a:bodyPr lIns="68571" tIns="34285" rIns="68571" bIns="34285"/>
          <a:lstStyle>
            <a:lvl1pPr marL="0" indent="0">
              <a:buNone/>
              <a:defRPr sz="2900">
                <a:ea typeface="造字工房悦黑（非商用）常规体" pitchFamily="2" charset="-122"/>
              </a:defRPr>
            </a:lvl1pPr>
            <a:lvl2pPr marL="408305" indent="0">
              <a:buNone/>
              <a:defRPr sz="2600"/>
            </a:lvl2pPr>
            <a:lvl3pPr marL="816610" indent="0">
              <a:buNone/>
              <a:defRPr sz="2100"/>
            </a:lvl3pPr>
            <a:lvl4pPr marL="1224280" indent="0">
              <a:buNone/>
              <a:defRPr sz="1800"/>
            </a:lvl4pPr>
            <a:lvl5pPr marL="1632585" indent="0">
              <a:buNone/>
              <a:defRPr sz="1800"/>
            </a:lvl5pPr>
            <a:lvl6pPr marL="2040890" indent="0">
              <a:buNone/>
              <a:defRPr sz="1800"/>
            </a:lvl6pPr>
            <a:lvl7pPr marL="2449195" indent="0">
              <a:buNone/>
              <a:defRPr sz="1800"/>
            </a:lvl7pPr>
            <a:lvl8pPr marL="2857500" indent="0">
              <a:buNone/>
              <a:defRPr sz="1800"/>
            </a:lvl8pPr>
            <a:lvl9pPr marL="3265805" indent="0">
              <a:buNone/>
              <a:defRPr sz="18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  <a:prstGeom prst="rect">
            <a:avLst/>
          </a:prstGeom>
        </p:spPr>
        <p:txBody>
          <a:bodyPr lIns="68571" tIns="34285" rIns="68571" bIns="34285"/>
          <a:lstStyle>
            <a:lvl1pPr marL="0" indent="0">
              <a:buNone/>
              <a:defRPr sz="1300">
                <a:ea typeface="造字工房悦黑（非商用）常规体" pitchFamily="2" charset="-122"/>
              </a:defRPr>
            </a:lvl1pPr>
            <a:lvl2pPr marL="408305" indent="0">
              <a:buNone/>
              <a:defRPr sz="1100"/>
            </a:lvl2pPr>
            <a:lvl3pPr marL="816610" indent="0">
              <a:buNone/>
              <a:defRPr sz="900"/>
            </a:lvl3pPr>
            <a:lvl4pPr marL="1224280" indent="0">
              <a:buNone/>
              <a:defRPr sz="800"/>
            </a:lvl4pPr>
            <a:lvl5pPr marL="1632585" indent="0">
              <a:buNone/>
              <a:defRPr sz="800"/>
            </a:lvl5pPr>
            <a:lvl6pPr marL="2040890" indent="0">
              <a:buNone/>
              <a:defRPr sz="800"/>
            </a:lvl6pPr>
            <a:lvl7pPr marL="2449195" indent="0">
              <a:buNone/>
              <a:defRPr sz="800"/>
            </a:lvl7pPr>
            <a:lvl8pPr marL="2857500" indent="0">
              <a:buNone/>
              <a:defRPr sz="800"/>
            </a:lvl8pPr>
            <a:lvl9pPr marL="3265805" indent="0">
              <a:buNone/>
              <a:defRPr sz="8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32ECB4F7-CDA6-4D6A-8231-574AF9D1186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8460C981-4EE3-450C-BD26-AA72518E114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  <a:lvl2pPr>
              <a:defRPr>
                <a:ea typeface="造字工房悦黑（非商用）常规体" pitchFamily="2" charset="-122"/>
              </a:defRPr>
            </a:lvl2pPr>
            <a:lvl3pPr>
              <a:defRPr>
                <a:ea typeface="造字工房悦黑（非商用）常规体" pitchFamily="2" charset="-122"/>
              </a:defRPr>
            </a:lvl3pPr>
            <a:lvl4pPr>
              <a:defRPr>
                <a:ea typeface="造字工房悦黑（非商用）常规体" pitchFamily="2" charset="-122"/>
              </a:defRPr>
            </a:lvl4pPr>
            <a:lvl5pPr>
              <a:defRPr>
                <a:ea typeface="造字工房悦黑（非商用）常规体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32ECB4F7-CDA6-4D6A-8231-574AF9D1186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8460C981-4EE3-450C-BD26-AA72518E114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918701" y="238125"/>
            <a:ext cx="3078163" cy="5069681"/>
          </a:xfrm>
          <a:prstGeom prst="rect">
            <a:avLst/>
          </a:prstGeom>
        </p:spPr>
        <p:txBody>
          <a:bodyPr vert="eaVert"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4214" y="238125"/>
            <a:ext cx="9082087" cy="5069681"/>
          </a:xfrm>
          <a:prstGeom prst="rect">
            <a:avLst/>
          </a:prstGeom>
        </p:spPr>
        <p:txBody>
          <a:bodyPr vert="eaVert"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  <a:lvl2pPr>
              <a:defRPr>
                <a:ea typeface="造字工房悦黑（非商用）常规体" pitchFamily="2" charset="-122"/>
              </a:defRPr>
            </a:lvl2pPr>
            <a:lvl3pPr>
              <a:defRPr>
                <a:ea typeface="造字工房悦黑（非商用）常规体" pitchFamily="2" charset="-122"/>
              </a:defRPr>
            </a:lvl3pPr>
            <a:lvl4pPr>
              <a:defRPr>
                <a:ea typeface="造字工房悦黑（非商用）常规体" pitchFamily="2" charset="-122"/>
              </a:defRPr>
            </a:lvl4pPr>
            <a:lvl5pPr>
              <a:defRPr>
                <a:ea typeface="造字工房悦黑（非商用）常规体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32ECB4F7-CDA6-4D6A-8231-574AF9D11862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 lIns="68571" tIns="34285" rIns="68571" bIns="34285"/>
          <a:lstStyle>
            <a:lvl1pPr>
              <a:defRPr>
                <a:ea typeface="造字工房悦黑（非商用）常规体" pitchFamily="2" charset="-122"/>
              </a:defRPr>
            </a:lvl1pPr>
          </a:lstStyle>
          <a:p>
            <a:fld id="{8460C981-4EE3-450C-BD26-AA72518E114D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2839244" y="1038687"/>
            <a:ext cx="1738058" cy="1736470"/>
          </a:xfrm>
          <a:prstGeom prst="rect">
            <a:avLst/>
          </a:prstGeom>
          <a:effectLst/>
        </p:spPr>
        <p:txBody>
          <a:bodyPr lIns="68571" tIns="34285" rIns="68571" bIns="34285"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tx1"/>
                </a:solidFill>
                <a:latin typeface="Lato Light" panose="020F0502020204030203"/>
                <a:ea typeface="造字工房悦黑（非商用）常规体" pitchFamily="2" charset="-122"/>
                <a:cs typeface="Lato Light" panose="020F0502020204030203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627290" y="1046384"/>
            <a:ext cx="3521375" cy="3518158"/>
          </a:xfrm>
          <a:prstGeom prst="rect">
            <a:avLst/>
          </a:prstGeom>
          <a:effectLst/>
        </p:spPr>
        <p:txBody>
          <a:bodyPr lIns="68571" tIns="34285" rIns="68571" bIns="34285"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tx1"/>
                </a:solidFill>
                <a:latin typeface="Lato Light" panose="020F0502020204030203"/>
                <a:ea typeface="造字工房悦黑（非商用）常规体" pitchFamily="2" charset="-122"/>
                <a:cs typeface="Lato Light" panose="020F0502020204030203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048270" y="2828073"/>
            <a:ext cx="1738058" cy="1736471"/>
          </a:xfrm>
          <a:prstGeom prst="rect">
            <a:avLst/>
          </a:prstGeom>
          <a:effectLst/>
        </p:spPr>
        <p:txBody>
          <a:bodyPr lIns="68571" tIns="34285" rIns="68571" bIns="34285" rtlCol="0"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tx1"/>
                </a:solidFill>
                <a:latin typeface="Lato Light" panose="020F0502020204030203"/>
                <a:ea typeface="造字工房悦黑（非商用）常规体" pitchFamily="2" charset="-122"/>
                <a:cs typeface="Lato Light" panose="020F0502020204030203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- 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fault - 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fault - 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fault - 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fault - 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efault - 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efault - 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efault - 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txStyles>
    <p:titleStyle>
      <a:lvl1pPr algn="ctr" defTabSz="816610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070" indent="-306070" algn="l" defTabSz="816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63575" indent="-255270" algn="l" defTabSz="8166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445" indent="-203835" algn="l" defTabSz="816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203835" algn="l" defTabSz="81661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7055" indent="-203835" algn="l" defTabSz="81661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5360" indent="-203835" algn="l" defTabSz="816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30" indent="-203835" algn="l" defTabSz="816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335" indent="-203835" algn="l" defTabSz="816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640" indent="-203835" algn="l" defTabSz="81661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166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305" algn="l" defTabSz="8166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610" algn="l" defTabSz="8166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280" algn="l" defTabSz="8166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85" algn="l" defTabSz="8166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890" algn="l" defTabSz="8166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9195" algn="l" defTabSz="8166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500" algn="l" defTabSz="8166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805" algn="l" defTabSz="8166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1.jpe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4.jpeg"/><Relationship Id="rId2" Type="http://schemas.openxmlformats.org/officeDocument/2006/relationships/image" Target="../media/image13.sv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5.jpe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6.jpe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2943225"/>
            <a:ext cx="9144000" cy="504825"/>
          </a:xfrm>
          <a:prstGeom prst="rect">
            <a:avLst/>
          </a:pr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667000" y="2136140"/>
            <a:ext cx="3942715" cy="80708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便器使用帮助</a:t>
            </a:r>
            <a:endParaRPr lang="zh-CN" altLang="en-US" sz="4800" b="1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424103" y="-29423"/>
            <a:ext cx="2249249" cy="1919270"/>
          </a:xfrm>
          <a:custGeom>
            <a:avLst/>
            <a:gdLst>
              <a:gd name="connsiteX0" fmla="*/ 1 w 2998998"/>
              <a:gd name="connsiteY0" fmla="*/ 0 h 2559027"/>
              <a:gd name="connsiteX1" fmla="*/ 2998998 w 2998998"/>
              <a:gd name="connsiteY1" fmla="*/ 0 h 2559027"/>
              <a:gd name="connsiteX2" fmla="*/ 2998998 w 2998998"/>
              <a:gd name="connsiteY2" fmla="*/ 1385751 h 2559027"/>
              <a:gd name="connsiteX3" fmla="*/ 2998130 w 2998998"/>
              <a:gd name="connsiteY3" fmla="*/ 1385751 h 2559027"/>
              <a:gd name="connsiteX4" fmla="*/ 2991255 w 2998998"/>
              <a:gd name="connsiteY4" fmla="*/ 1493508 h 2559027"/>
              <a:gd name="connsiteX5" fmla="*/ 1499498 w 2998998"/>
              <a:gd name="connsiteY5" fmla="*/ 2559027 h 2559027"/>
              <a:gd name="connsiteX6" fmla="*/ 7742 w 2998998"/>
              <a:gd name="connsiteY6" fmla="*/ 1493508 h 2559027"/>
              <a:gd name="connsiteX7" fmla="*/ 867 w 2998998"/>
              <a:gd name="connsiteY7" fmla="*/ 1385751 h 2559027"/>
              <a:gd name="connsiteX8" fmla="*/ 1 w 2998998"/>
              <a:gd name="connsiteY8" fmla="*/ 1385751 h 2559027"/>
              <a:gd name="connsiteX9" fmla="*/ 1 w 2998998"/>
              <a:gd name="connsiteY9" fmla="*/ 1372178 h 2559027"/>
              <a:gd name="connsiteX10" fmla="*/ 0 w 2998998"/>
              <a:gd name="connsiteY10" fmla="*/ 1372157 h 2559027"/>
              <a:gd name="connsiteX11" fmla="*/ 1 w 2998998"/>
              <a:gd name="connsiteY11" fmla="*/ 1372137 h 2559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98998" h="2559027">
                <a:moveTo>
                  <a:pt x="1" y="0"/>
                </a:moveTo>
                <a:lnTo>
                  <a:pt x="2998998" y="0"/>
                </a:lnTo>
                <a:lnTo>
                  <a:pt x="2998998" y="1385751"/>
                </a:lnTo>
                <a:lnTo>
                  <a:pt x="2998130" y="1385751"/>
                </a:lnTo>
                <a:lnTo>
                  <a:pt x="2991255" y="1493508"/>
                </a:lnTo>
                <a:cubicBezTo>
                  <a:pt x="2914466" y="2091994"/>
                  <a:pt x="2275888" y="2559027"/>
                  <a:pt x="1499498" y="2559027"/>
                </a:cubicBezTo>
                <a:cubicBezTo>
                  <a:pt x="723109" y="2559027"/>
                  <a:pt x="84531" y="2091994"/>
                  <a:pt x="7742" y="1493508"/>
                </a:cubicBezTo>
                <a:lnTo>
                  <a:pt x="867" y="1385751"/>
                </a:lnTo>
                <a:lnTo>
                  <a:pt x="1" y="1385751"/>
                </a:lnTo>
                <a:lnTo>
                  <a:pt x="1" y="1372178"/>
                </a:lnTo>
                <a:lnTo>
                  <a:pt x="0" y="1372157"/>
                </a:lnTo>
                <a:lnTo>
                  <a:pt x="1" y="1372137"/>
                </a:lnTo>
                <a:close/>
              </a:path>
            </a:pathLst>
          </a:custGeom>
          <a:solidFill>
            <a:srgbClr val="82AAD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3" name="文本框 27"/>
          <p:cNvSpPr txBox="1"/>
          <p:nvPr/>
        </p:nvSpPr>
        <p:spPr>
          <a:xfrm>
            <a:off x="401540" y="796290"/>
            <a:ext cx="2271976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老年照护</a:t>
            </a:r>
            <a:endParaRPr lang="zh-CN" altLang="en-US" sz="3200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5000">
        <p14:flash/>
      </p:transition>
    </mc:Choice>
    <mc:Fallback>
      <p:transition spd="slow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弧形 13"/>
          <p:cNvSpPr/>
          <p:nvPr/>
        </p:nvSpPr>
        <p:spPr>
          <a:xfrm>
            <a:off x="524483" y="3457575"/>
            <a:ext cx="3371850" cy="3371850"/>
          </a:xfrm>
          <a:prstGeom prst="arc">
            <a:avLst>
              <a:gd name="adj1" fmla="val 10811028"/>
              <a:gd name="adj2" fmla="val 17830557"/>
            </a:avLst>
          </a:prstGeom>
          <a:ln>
            <a:solidFill>
              <a:schemeClr val="tx1">
                <a:lumMod val="85000"/>
                <a:lumOff val="15000"/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3039083" y="1933575"/>
            <a:ext cx="3371850" cy="3371850"/>
          </a:xfrm>
          <a:prstGeom prst="arc">
            <a:avLst>
              <a:gd name="adj1" fmla="val 10811028"/>
              <a:gd name="adj2" fmla="val 17830557"/>
            </a:avLst>
          </a:prstGeom>
          <a:ln>
            <a:solidFill>
              <a:schemeClr val="tx1">
                <a:lumMod val="85000"/>
                <a:lumOff val="15000"/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6" name="弧形 15"/>
          <p:cNvSpPr/>
          <p:nvPr/>
        </p:nvSpPr>
        <p:spPr>
          <a:xfrm flipV="1">
            <a:off x="3712082" y="-1244302"/>
            <a:ext cx="3371850" cy="3371850"/>
          </a:xfrm>
          <a:prstGeom prst="arc">
            <a:avLst>
              <a:gd name="adj1" fmla="val 16563905"/>
              <a:gd name="adj2" fmla="val 21493569"/>
            </a:avLst>
          </a:prstGeom>
          <a:ln>
            <a:solidFill>
              <a:schemeClr val="tx1">
                <a:lumMod val="85000"/>
                <a:lumOff val="15000"/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2438401" y="0"/>
            <a:ext cx="2439413" cy="2757793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572000" y="1484305"/>
            <a:ext cx="3146898" cy="3659195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824314" y="591489"/>
            <a:ext cx="1476375" cy="1395689"/>
            <a:chOff x="1194710" y="3251200"/>
            <a:chExt cx="1968500" cy="1860918"/>
          </a:xfrm>
        </p:grpSpPr>
        <p:sp>
          <p:nvSpPr>
            <p:cNvPr id="19" name="文本框 18"/>
            <p:cNvSpPr txBox="1"/>
            <p:nvPr/>
          </p:nvSpPr>
          <p:spPr>
            <a:xfrm>
              <a:off x="1194710" y="3251200"/>
              <a:ext cx="1968500" cy="17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sz="8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481068" y="5112118"/>
              <a:ext cx="1528883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4725035" y="3070860"/>
            <a:ext cx="28956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造字工房悦黑（非商用）细体" pitchFamily="2" charset="-122"/>
                <a:ea typeface="造字工房悦黑（非商用）细体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便盆使用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（操作前）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14:window dir="vert"/>
      </p:transition>
    </mc:Choice>
    <mc:Fallback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4174563" y="1358481"/>
            <a:ext cx="824084" cy="823977"/>
            <a:chOff x="1827622" y="1343919"/>
            <a:chExt cx="2304000" cy="2304000"/>
          </a:xfrm>
        </p:grpSpPr>
        <p:sp>
          <p:nvSpPr>
            <p:cNvPr id="22" name="椭圆 2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noFill/>
            <a:ln w="12700">
              <a:noFill/>
            </a:ln>
            <a:effectLst>
              <a:outerShdw blurRad="571500" dist="355600" dir="7800000" sx="88000" sy="88000" algn="tr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5A6269"/>
                </a:solidFill>
                <a:ea typeface="造字工房悦黑（非商用）常规体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877480" y="1393778"/>
              <a:ext cx="2204284" cy="2204282"/>
            </a:xfrm>
            <a:prstGeom prst="ellipse">
              <a:avLst/>
            </a:prstGeom>
            <a:solidFill>
              <a:srgbClr val="FA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174563" y="2398043"/>
            <a:ext cx="824084" cy="823977"/>
            <a:chOff x="1827622" y="1343919"/>
            <a:chExt cx="2304000" cy="2304000"/>
          </a:xfrm>
        </p:grpSpPr>
        <p:sp>
          <p:nvSpPr>
            <p:cNvPr id="46" name="椭圆 4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noFill/>
            <a:ln w="12700">
              <a:noFill/>
            </a:ln>
            <a:effectLst>
              <a:outerShdw blurRad="571500" dist="355600" dir="7800000" sx="88000" sy="88000" algn="tr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5A6269"/>
                </a:solidFill>
                <a:ea typeface="造字工房悦黑（非商用）常规体" pitchFamily="2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1877480" y="1393778"/>
              <a:ext cx="2204284" cy="2204282"/>
            </a:xfrm>
            <a:prstGeom prst="ellipse">
              <a:avLst/>
            </a:prstGeom>
            <a:solidFill>
              <a:srgbClr val="FAA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10229" y="3458662"/>
            <a:ext cx="824084" cy="823977"/>
            <a:chOff x="1827622" y="1343919"/>
            <a:chExt cx="2304000" cy="2304000"/>
          </a:xfrm>
        </p:grpSpPr>
        <p:sp>
          <p:nvSpPr>
            <p:cNvPr id="49" name="椭圆 4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noFill/>
            <a:ln w="12700">
              <a:noFill/>
            </a:ln>
            <a:effectLst>
              <a:outerShdw blurRad="571500" dist="355600" dir="7800000" sx="88000" sy="88000" algn="tr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5A6269"/>
                </a:solidFill>
                <a:ea typeface="造字工房悦黑（非商用）常规体" pitchFamily="2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1877480" y="1393778"/>
              <a:ext cx="2204283" cy="2204283"/>
            </a:xfrm>
            <a:prstGeom prst="ellipse">
              <a:avLst/>
            </a:prstGeom>
            <a:solidFill>
              <a:srgbClr val="82AA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sp>
        <p:nvSpPr>
          <p:cNvPr id="54" name="Freeform 6"/>
          <p:cNvSpPr>
            <a:spLocks noEditPoints="1"/>
          </p:cNvSpPr>
          <p:nvPr/>
        </p:nvSpPr>
        <p:spPr bwMode="auto">
          <a:xfrm>
            <a:off x="4318640" y="1554821"/>
            <a:ext cx="535928" cy="382517"/>
          </a:xfrm>
          <a:custGeom>
            <a:avLst/>
            <a:gdLst>
              <a:gd name="T0" fmla="*/ 107 w 165"/>
              <a:gd name="T1" fmla="*/ 104 h 104"/>
              <a:gd name="T2" fmla="*/ 124 w 165"/>
              <a:gd name="T3" fmla="*/ 104 h 104"/>
              <a:gd name="T4" fmla="*/ 124 w 165"/>
              <a:gd name="T5" fmla="*/ 45 h 104"/>
              <a:gd name="T6" fmla="*/ 107 w 165"/>
              <a:gd name="T7" fmla="*/ 61 h 104"/>
              <a:gd name="T8" fmla="*/ 107 w 165"/>
              <a:gd name="T9" fmla="*/ 104 h 104"/>
              <a:gd name="T10" fmla="*/ 132 w 165"/>
              <a:gd name="T11" fmla="*/ 104 h 104"/>
              <a:gd name="T12" fmla="*/ 149 w 165"/>
              <a:gd name="T13" fmla="*/ 104 h 104"/>
              <a:gd name="T14" fmla="*/ 149 w 165"/>
              <a:gd name="T15" fmla="*/ 22 h 104"/>
              <a:gd name="T16" fmla="*/ 132 w 165"/>
              <a:gd name="T17" fmla="*/ 38 h 104"/>
              <a:gd name="T18" fmla="*/ 132 w 165"/>
              <a:gd name="T19" fmla="*/ 104 h 104"/>
              <a:gd name="T20" fmla="*/ 161 w 165"/>
              <a:gd name="T21" fmla="*/ 0 h 104"/>
              <a:gd name="T22" fmla="*/ 164 w 165"/>
              <a:gd name="T23" fmla="*/ 4 h 104"/>
              <a:gd name="T24" fmla="*/ 164 w 165"/>
              <a:gd name="T25" fmla="*/ 5 h 104"/>
              <a:gd name="T26" fmla="*/ 161 w 165"/>
              <a:gd name="T27" fmla="*/ 15 h 104"/>
              <a:gd name="T28" fmla="*/ 161 w 165"/>
              <a:gd name="T29" fmla="*/ 16 h 104"/>
              <a:gd name="T30" fmla="*/ 156 w 165"/>
              <a:gd name="T31" fmla="*/ 17 h 104"/>
              <a:gd name="T32" fmla="*/ 155 w 165"/>
              <a:gd name="T33" fmla="*/ 17 h 104"/>
              <a:gd name="T34" fmla="*/ 153 w 165"/>
              <a:gd name="T35" fmla="*/ 14 h 104"/>
              <a:gd name="T36" fmla="*/ 103 w 165"/>
              <a:gd name="T37" fmla="*/ 61 h 104"/>
              <a:gd name="T38" fmla="*/ 87 w 165"/>
              <a:gd name="T39" fmla="*/ 44 h 104"/>
              <a:gd name="T40" fmla="*/ 74 w 165"/>
              <a:gd name="T41" fmla="*/ 30 h 104"/>
              <a:gd name="T42" fmla="*/ 3 w 165"/>
              <a:gd name="T43" fmla="*/ 96 h 104"/>
              <a:gd name="T44" fmla="*/ 0 w 165"/>
              <a:gd name="T45" fmla="*/ 93 h 104"/>
              <a:gd name="T46" fmla="*/ 74 w 165"/>
              <a:gd name="T47" fmla="*/ 24 h 104"/>
              <a:gd name="T48" fmla="*/ 87 w 165"/>
              <a:gd name="T49" fmla="*/ 37 h 104"/>
              <a:gd name="T50" fmla="*/ 103 w 165"/>
              <a:gd name="T51" fmla="*/ 55 h 104"/>
              <a:gd name="T52" fmla="*/ 150 w 165"/>
              <a:gd name="T53" fmla="*/ 11 h 104"/>
              <a:gd name="T54" fmla="*/ 148 w 165"/>
              <a:gd name="T55" fmla="*/ 9 h 104"/>
              <a:gd name="T56" fmla="*/ 147 w 165"/>
              <a:gd name="T57" fmla="*/ 8 h 104"/>
              <a:gd name="T58" fmla="*/ 149 w 165"/>
              <a:gd name="T59" fmla="*/ 3 h 104"/>
              <a:gd name="T60" fmla="*/ 150 w 165"/>
              <a:gd name="T61" fmla="*/ 3 h 104"/>
              <a:gd name="T62" fmla="*/ 160 w 165"/>
              <a:gd name="T63" fmla="*/ 1 h 104"/>
              <a:gd name="T64" fmla="*/ 161 w 165"/>
              <a:gd name="T65" fmla="*/ 0 h 104"/>
              <a:gd name="T66" fmla="*/ 7 w 165"/>
              <a:gd name="T67" fmla="*/ 104 h 104"/>
              <a:gd name="T68" fmla="*/ 24 w 165"/>
              <a:gd name="T69" fmla="*/ 104 h 104"/>
              <a:gd name="T70" fmla="*/ 24 w 165"/>
              <a:gd name="T71" fmla="*/ 81 h 104"/>
              <a:gd name="T72" fmla="*/ 7 w 165"/>
              <a:gd name="T73" fmla="*/ 97 h 104"/>
              <a:gd name="T74" fmla="*/ 7 w 165"/>
              <a:gd name="T75" fmla="*/ 104 h 104"/>
              <a:gd name="T76" fmla="*/ 32 w 165"/>
              <a:gd name="T77" fmla="*/ 104 h 104"/>
              <a:gd name="T78" fmla="*/ 49 w 165"/>
              <a:gd name="T79" fmla="*/ 104 h 104"/>
              <a:gd name="T80" fmla="*/ 49 w 165"/>
              <a:gd name="T81" fmla="*/ 58 h 104"/>
              <a:gd name="T82" fmla="*/ 32 w 165"/>
              <a:gd name="T83" fmla="*/ 74 h 104"/>
              <a:gd name="T84" fmla="*/ 32 w 165"/>
              <a:gd name="T85" fmla="*/ 104 h 104"/>
              <a:gd name="T86" fmla="*/ 57 w 165"/>
              <a:gd name="T87" fmla="*/ 50 h 104"/>
              <a:gd name="T88" fmla="*/ 57 w 165"/>
              <a:gd name="T89" fmla="*/ 104 h 104"/>
              <a:gd name="T90" fmla="*/ 74 w 165"/>
              <a:gd name="T91" fmla="*/ 104 h 104"/>
              <a:gd name="T92" fmla="*/ 74 w 165"/>
              <a:gd name="T93" fmla="*/ 34 h 104"/>
              <a:gd name="T94" fmla="*/ 74 w 165"/>
              <a:gd name="T95" fmla="*/ 34 h 104"/>
              <a:gd name="T96" fmla="*/ 57 w 165"/>
              <a:gd name="T97" fmla="*/ 50 h 104"/>
              <a:gd name="T98" fmla="*/ 82 w 165"/>
              <a:gd name="T99" fmla="*/ 43 h 104"/>
              <a:gd name="T100" fmla="*/ 82 w 165"/>
              <a:gd name="T101" fmla="*/ 104 h 104"/>
              <a:gd name="T102" fmla="*/ 87 w 165"/>
              <a:gd name="T103" fmla="*/ 104 h 104"/>
              <a:gd name="T104" fmla="*/ 99 w 165"/>
              <a:gd name="T105" fmla="*/ 104 h 104"/>
              <a:gd name="T106" fmla="*/ 99 w 165"/>
              <a:gd name="T107" fmla="*/ 61 h 104"/>
              <a:gd name="T108" fmla="*/ 87 w 165"/>
              <a:gd name="T109" fmla="*/ 48 h 104"/>
              <a:gd name="T110" fmla="*/ 82 w 165"/>
              <a:gd name="T11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5" h="104">
                <a:moveTo>
                  <a:pt x="107" y="104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07" y="104"/>
                  <a:pt x="107" y="104"/>
                  <a:pt x="107" y="104"/>
                </a:cubicBezTo>
                <a:close/>
                <a:moveTo>
                  <a:pt x="132" y="104"/>
                </a:moveTo>
                <a:cubicBezTo>
                  <a:pt x="149" y="104"/>
                  <a:pt x="149" y="104"/>
                  <a:pt x="149" y="104"/>
                </a:cubicBezTo>
                <a:cubicBezTo>
                  <a:pt x="149" y="22"/>
                  <a:pt x="149" y="22"/>
                  <a:pt x="149" y="22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104"/>
                  <a:pt x="132" y="104"/>
                  <a:pt x="132" y="104"/>
                </a:cubicBezTo>
                <a:close/>
                <a:moveTo>
                  <a:pt x="161" y="0"/>
                </a:moveTo>
                <a:cubicBezTo>
                  <a:pt x="164" y="0"/>
                  <a:pt x="165" y="2"/>
                  <a:pt x="164" y="4"/>
                </a:cubicBezTo>
                <a:cubicBezTo>
                  <a:pt x="164" y="5"/>
                  <a:pt x="164" y="5"/>
                  <a:pt x="164" y="5"/>
                </a:cubicBezTo>
                <a:cubicBezTo>
                  <a:pt x="163" y="8"/>
                  <a:pt x="162" y="12"/>
                  <a:pt x="161" y="15"/>
                </a:cubicBezTo>
                <a:cubicBezTo>
                  <a:pt x="161" y="16"/>
                  <a:pt x="161" y="16"/>
                  <a:pt x="161" y="16"/>
                </a:cubicBezTo>
                <a:cubicBezTo>
                  <a:pt x="160" y="19"/>
                  <a:pt x="158" y="19"/>
                  <a:pt x="156" y="17"/>
                </a:cubicBezTo>
                <a:cubicBezTo>
                  <a:pt x="155" y="17"/>
                  <a:pt x="155" y="17"/>
                  <a:pt x="155" y="17"/>
                </a:cubicBezTo>
                <a:cubicBezTo>
                  <a:pt x="154" y="16"/>
                  <a:pt x="154" y="15"/>
                  <a:pt x="153" y="14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87" y="44"/>
                  <a:pt x="87" y="44"/>
                  <a:pt x="87" y="44"/>
                </a:cubicBezTo>
                <a:cubicBezTo>
                  <a:pt x="74" y="30"/>
                  <a:pt x="74" y="30"/>
                  <a:pt x="74" y="30"/>
                </a:cubicBezTo>
                <a:cubicBezTo>
                  <a:pt x="3" y="96"/>
                  <a:pt x="3" y="96"/>
                  <a:pt x="3" y="96"/>
                </a:cubicBezTo>
                <a:cubicBezTo>
                  <a:pt x="0" y="93"/>
                  <a:pt x="0" y="93"/>
                  <a:pt x="0" y="93"/>
                </a:cubicBezTo>
                <a:cubicBezTo>
                  <a:pt x="74" y="24"/>
                  <a:pt x="74" y="24"/>
                  <a:pt x="74" y="24"/>
                </a:cubicBezTo>
                <a:cubicBezTo>
                  <a:pt x="87" y="37"/>
                  <a:pt x="87" y="37"/>
                  <a:pt x="87" y="37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0"/>
                  <a:pt x="148" y="9"/>
                  <a:pt x="148" y="9"/>
                </a:cubicBezTo>
                <a:cubicBezTo>
                  <a:pt x="147" y="8"/>
                  <a:pt x="147" y="8"/>
                  <a:pt x="147" y="8"/>
                </a:cubicBezTo>
                <a:cubicBezTo>
                  <a:pt x="145" y="6"/>
                  <a:pt x="146" y="4"/>
                  <a:pt x="149" y="3"/>
                </a:cubicBezTo>
                <a:cubicBezTo>
                  <a:pt x="150" y="3"/>
                  <a:pt x="150" y="3"/>
                  <a:pt x="150" y="3"/>
                </a:cubicBezTo>
                <a:cubicBezTo>
                  <a:pt x="152" y="2"/>
                  <a:pt x="157" y="1"/>
                  <a:pt x="160" y="1"/>
                </a:cubicBezTo>
                <a:cubicBezTo>
                  <a:pt x="161" y="0"/>
                  <a:pt x="161" y="0"/>
                  <a:pt x="161" y="0"/>
                </a:cubicBezTo>
                <a:close/>
                <a:moveTo>
                  <a:pt x="7" y="104"/>
                </a:moveTo>
                <a:cubicBezTo>
                  <a:pt x="24" y="104"/>
                  <a:pt x="24" y="104"/>
                  <a:pt x="24" y="104"/>
                </a:cubicBezTo>
                <a:cubicBezTo>
                  <a:pt x="24" y="81"/>
                  <a:pt x="24" y="81"/>
                  <a:pt x="24" y="81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104"/>
                  <a:pt x="7" y="104"/>
                  <a:pt x="7" y="104"/>
                </a:cubicBezTo>
                <a:close/>
                <a:moveTo>
                  <a:pt x="32" y="104"/>
                </a:moveTo>
                <a:cubicBezTo>
                  <a:pt x="49" y="104"/>
                  <a:pt x="49" y="104"/>
                  <a:pt x="49" y="104"/>
                </a:cubicBezTo>
                <a:cubicBezTo>
                  <a:pt x="49" y="58"/>
                  <a:pt x="49" y="58"/>
                  <a:pt x="49" y="5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104"/>
                  <a:pt x="32" y="104"/>
                  <a:pt x="32" y="104"/>
                </a:cubicBezTo>
                <a:close/>
                <a:moveTo>
                  <a:pt x="57" y="50"/>
                </a:moveTo>
                <a:cubicBezTo>
                  <a:pt x="57" y="104"/>
                  <a:pt x="57" y="104"/>
                  <a:pt x="57" y="104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57" y="50"/>
                  <a:pt x="57" y="50"/>
                  <a:pt x="57" y="50"/>
                </a:cubicBezTo>
                <a:close/>
                <a:moveTo>
                  <a:pt x="82" y="43"/>
                </a:moveTo>
                <a:cubicBezTo>
                  <a:pt x="82" y="104"/>
                  <a:pt x="82" y="104"/>
                  <a:pt x="82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61"/>
                  <a:pt x="99" y="61"/>
                  <a:pt x="99" y="61"/>
                </a:cubicBezTo>
                <a:cubicBezTo>
                  <a:pt x="87" y="48"/>
                  <a:pt x="87" y="48"/>
                  <a:pt x="87" y="48"/>
                </a:cubicBezTo>
                <a:lnTo>
                  <a:pt x="82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/>
          <a:p>
            <a:endParaRPr lang="zh-CN" altLang="en-US" dirty="0">
              <a:solidFill>
                <a:srgbClr val="5A6269"/>
              </a:solidFill>
              <a:ea typeface="造字工房悦黑（非商用）常规体" pitchFamily="2" charset="-122"/>
            </a:endParaRPr>
          </a:p>
        </p:txBody>
      </p:sp>
      <p:sp>
        <p:nvSpPr>
          <p:cNvPr id="55" name="Freeform 45"/>
          <p:cNvSpPr>
            <a:spLocks noEditPoints="1"/>
          </p:cNvSpPr>
          <p:nvPr/>
        </p:nvSpPr>
        <p:spPr bwMode="auto">
          <a:xfrm>
            <a:off x="4319379" y="2515025"/>
            <a:ext cx="531054" cy="590014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754" tIns="30377" rIns="60754" bIns="30377" numCol="1" anchor="t" anchorCtr="0" compatLnSpc="1"/>
          <a:lstStyle/>
          <a:p>
            <a:endParaRPr lang="zh-CN" altLang="en-US" dirty="0">
              <a:solidFill>
                <a:srgbClr val="5A6269"/>
              </a:solidFill>
              <a:ea typeface="造字工房悦黑（非商用）常规体" pitchFamily="2" charset="-122"/>
            </a:endParaRPr>
          </a:p>
        </p:txBody>
      </p:sp>
      <p:sp>
        <p:nvSpPr>
          <p:cNvPr id="56" name="Freeform 44"/>
          <p:cNvSpPr>
            <a:spLocks noEditPoints="1"/>
          </p:cNvSpPr>
          <p:nvPr/>
        </p:nvSpPr>
        <p:spPr bwMode="auto">
          <a:xfrm>
            <a:off x="4358685" y="3672201"/>
            <a:ext cx="455840" cy="396899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754" tIns="30377" rIns="60754" bIns="30377" numCol="1" anchor="t" anchorCtr="0" compatLnSpc="1"/>
          <a:lstStyle/>
          <a:p>
            <a:endParaRPr lang="zh-CN" altLang="en-US" dirty="0">
              <a:solidFill>
                <a:srgbClr val="5A6269"/>
              </a:solidFill>
              <a:ea typeface="造字工房悦黑（非商用）常规体" pitchFamily="2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5214699" y="2459679"/>
            <a:ext cx="0" cy="7007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5214699" y="1395726"/>
            <a:ext cx="0" cy="7007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5214699" y="3520297"/>
            <a:ext cx="0" cy="7007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5359727" y="1300793"/>
            <a:ext cx="2906890" cy="833737"/>
            <a:chOff x="8019119" y="2495303"/>
            <a:chExt cx="4349232" cy="1284057"/>
          </a:xfrm>
        </p:grpSpPr>
        <p:sp>
          <p:nvSpPr>
            <p:cNvPr id="6" name="TextBox 5"/>
            <p:cNvSpPr txBox="1"/>
            <p:nvPr/>
          </p:nvSpPr>
          <p:spPr>
            <a:xfrm>
              <a:off x="8019119" y="2495303"/>
              <a:ext cx="2798178" cy="679694"/>
            </a:xfrm>
            <a:prstGeom prst="rect">
              <a:avLst/>
            </a:prstGeom>
            <a:noFill/>
          </p:spPr>
          <p:txBody>
            <a:bodyPr wrap="square" lIns="103693" tIns="51846" rIns="103693" bIns="51846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tx1"/>
                  </a:solidFill>
                  <a:latin typeface="+mn-ea"/>
                </a:rPr>
                <a:t>1.</a:t>
              </a:r>
              <a:r>
                <a:rPr lang="zh-CN" altLang="en-US" sz="2200" b="1" dirty="0">
                  <a:solidFill>
                    <a:schemeClr val="tx1"/>
                  </a:solidFill>
                  <a:latin typeface="+mn-ea"/>
                </a:rPr>
                <a:t>评估环境</a:t>
              </a:r>
              <a:endParaRPr lang="zh-CN" altLang="en-US" sz="22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1" name="矩形 30"/>
            <p:cNvSpPr>
              <a:spLocks noChangeArrowheads="1"/>
            </p:cNvSpPr>
            <p:nvPr/>
          </p:nvSpPr>
          <p:spPr bwMode="auto">
            <a:xfrm>
              <a:off x="8151390" y="3073260"/>
              <a:ext cx="4216961" cy="70610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58783" tIns="29391" rIns="58783" bIns="29391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清洁、安静、安全。</a:t>
              </a:r>
              <a:endParaRPr lang="zh-CN" altLang="en-US" sz="2000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398494" y="2401932"/>
            <a:ext cx="2868123" cy="810568"/>
            <a:chOff x="8077121" y="4191200"/>
            <a:chExt cx="4291230" cy="1248376"/>
          </a:xfrm>
        </p:grpSpPr>
        <p:sp>
          <p:nvSpPr>
            <p:cNvPr id="63" name="TextBox 62"/>
            <p:cNvSpPr txBox="1"/>
            <p:nvPr/>
          </p:nvSpPr>
          <p:spPr>
            <a:xfrm>
              <a:off x="8077121" y="4191200"/>
              <a:ext cx="2965183" cy="679696"/>
            </a:xfrm>
            <a:prstGeom prst="rect">
              <a:avLst/>
            </a:prstGeom>
            <a:noFill/>
          </p:spPr>
          <p:txBody>
            <a:bodyPr wrap="square" lIns="103693" tIns="51846" rIns="103693" bIns="51846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tx1"/>
                  </a:solidFill>
                  <a:latin typeface="+mn-ea"/>
                  <a:cs typeface="+mn-ea"/>
                </a:rPr>
                <a:t>2.</a:t>
              </a:r>
              <a:r>
                <a:rPr lang="zh-CN" altLang="en-US" sz="2200" b="1" dirty="0">
                  <a:solidFill>
                    <a:schemeClr val="tx1"/>
                  </a:solidFill>
                  <a:latin typeface="+mn-ea"/>
                  <a:cs typeface="+mn-ea"/>
                </a:rPr>
                <a:t>评估老年人</a:t>
              </a:r>
              <a:endParaRPr lang="zh-CN" altLang="en-US" sz="2200" b="1" dirty="0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sp>
          <p:nvSpPr>
            <p:cNvPr id="74" name="矩形 30"/>
            <p:cNvSpPr>
              <a:spLocks noChangeArrowheads="1"/>
            </p:cNvSpPr>
            <p:nvPr/>
          </p:nvSpPr>
          <p:spPr bwMode="auto">
            <a:xfrm>
              <a:off x="8151391" y="4733475"/>
              <a:ext cx="4216960" cy="70610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58783" tIns="29391" rIns="58783" bIns="29391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老年人的腰部活动情况</a:t>
              </a:r>
              <a:endParaRPr lang="zh-CN" altLang="en-US" sz="2000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98494" y="3453430"/>
            <a:ext cx="2868123" cy="1342200"/>
            <a:chOff x="8077121" y="5810634"/>
            <a:chExt cx="4291230" cy="2067153"/>
          </a:xfrm>
        </p:grpSpPr>
        <p:sp>
          <p:nvSpPr>
            <p:cNvPr id="69" name="TextBox 68"/>
            <p:cNvSpPr txBox="1"/>
            <p:nvPr/>
          </p:nvSpPr>
          <p:spPr>
            <a:xfrm>
              <a:off x="8077121" y="5810634"/>
              <a:ext cx="2965158" cy="679695"/>
            </a:xfrm>
            <a:prstGeom prst="rect">
              <a:avLst/>
            </a:prstGeom>
            <a:noFill/>
          </p:spPr>
          <p:txBody>
            <a:bodyPr wrap="square" lIns="103693" tIns="51846" rIns="103693" bIns="51846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tx1"/>
                  </a:solidFill>
                  <a:latin typeface="+mn-ea"/>
                  <a:cs typeface="+mn-ea"/>
                </a:rPr>
                <a:t>3.</a:t>
              </a:r>
              <a:r>
                <a:rPr lang="zh-CN" altLang="en-US" sz="2200" b="1" dirty="0">
                  <a:solidFill>
                    <a:schemeClr val="tx1"/>
                  </a:solidFill>
                  <a:latin typeface="+mn-ea"/>
                  <a:cs typeface="+mn-ea"/>
                </a:rPr>
                <a:t>询问老年人</a:t>
              </a:r>
              <a:endParaRPr lang="zh-CN" altLang="en-US" sz="2200" b="1" dirty="0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sp>
          <p:nvSpPr>
            <p:cNvPr id="76" name="矩形 30"/>
            <p:cNvSpPr>
              <a:spLocks noChangeArrowheads="1"/>
            </p:cNvSpPr>
            <p:nvPr/>
          </p:nvSpPr>
          <p:spPr bwMode="auto">
            <a:xfrm>
              <a:off x="8151391" y="6365833"/>
              <a:ext cx="4216960" cy="15119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58783" tIns="29391" rIns="58783" bIns="29391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/>
                  </a:solidFill>
                  <a:latin typeface="+mn-ea"/>
                </a:rPr>
                <a:t>询问是否排便，以取得合作</a:t>
              </a:r>
              <a:endParaRPr lang="zh-CN" altLang="en-US" sz="2000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8" name="文本框 4"/>
          <p:cNvSpPr txBox="1"/>
          <p:nvPr/>
        </p:nvSpPr>
        <p:spPr>
          <a:xfrm>
            <a:off x="573405" y="375920"/>
            <a:ext cx="2637790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n-ea"/>
              </a:rPr>
              <a:t>一、评估与沟通</a:t>
            </a:r>
            <a:endParaRPr lang="zh-CN" altLang="en-US" sz="2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rgbClr val="5A6269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pic>
        <p:nvPicPr>
          <p:cNvPr id="7" name="图片 7" descr="睡眠障碍护理-舒适的睡眠环境 拷贝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35" y="1898015"/>
            <a:ext cx="2893695" cy="2169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3000">
        <p14:switch dir="r"/>
      </p:transition>
    </mc:Choice>
    <mc:Fallback>
      <p:transition spd="slow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63" name="Group 8463"/>
          <p:cNvGrpSpPr/>
          <p:nvPr/>
        </p:nvGrpSpPr>
        <p:grpSpPr>
          <a:xfrm>
            <a:off x="1291590" y="1170305"/>
            <a:ext cx="3266440" cy="3553460"/>
            <a:chOff x="-1" y="-1"/>
            <a:chExt cx="1792566" cy="3167773"/>
          </a:xfrm>
        </p:grpSpPr>
        <p:sp>
          <p:nvSpPr>
            <p:cNvPr id="8458" name="Shape 8458"/>
            <p:cNvSpPr/>
            <p:nvPr/>
          </p:nvSpPr>
          <p:spPr>
            <a:xfrm>
              <a:off x="-1" y="40945"/>
              <a:ext cx="1748116" cy="3126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484" y="0"/>
                  </a:lnTo>
                  <a:lnTo>
                    <a:pt x="21600" y="5656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 dirty="0">
                <a:solidFill>
                  <a:srgbClr val="5A6269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8459" name="Shape 8459"/>
            <p:cNvSpPr/>
            <p:nvPr/>
          </p:nvSpPr>
          <p:spPr>
            <a:xfrm>
              <a:off x="57150" y="383182"/>
              <a:ext cx="1270001" cy="2909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70000"/>
                </a:lnSpc>
                <a:defRPr sz="2000">
                  <a:solidFill>
                    <a:srgbClr val="CD4E37"/>
                  </a:solidFill>
                  <a:uFill>
                    <a:solidFill>
                      <a:srgbClr val="CD4E37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sz="2200" dirty="0">
                  <a:solidFill>
                    <a:schemeClr val="tx1"/>
                  </a:solidFill>
                  <a:uFill>
                    <a:solidFill>
                      <a:srgbClr val="CD4E37"/>
                    </a:solidFill>
                  </a:uFill>
                  <a:latin typeface="+mn-ea"/>
                </a:rPr>
                <a:t>物品准备：</a:t>
              </a:r>
              <a:endParaRPr lang="zh-CN" sz="2200" dirty="0">
                <a:solidFill>
                  <a:schemeClr val="tx1"/>
                </a:solidFill>
                <a:uFill>
                  <a:solidFill>
                    <a:srgbClr val="CD4E37"/>
                  </a:solidFill>
                </a:uFill>
                <a:latin typeface="+mn-ea"/>
              </a:endParaRPr>
            </a:p>
          </p:txBody>
        </p:sp>
        <p:sp>
          <p:nvSpPr>
            <p:cNvPr id="8460" name="Shape 8460"/>
            <p:cNvSpPr/>
            <p:nvPr/>
          </p:nvSpPr>
          <p:spPr>
            <a:xfrm>
              <a:off x="57149" y="815451"/>
              <a:ext cx="1690811" cy="20576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>
                <a:lnSpc>
                  <a:spcPct val="140000"/>
                </a:lnSpc>
                <a:defRPr sz="700">
                  <a:solidFill>
                    <a:srgbClr val="595959">
                      <a:alpha val="70000"/>
                    </a:srgbClr>
                  </a:solidFill>
                  <a:uFill>
                    <a:solidFill>
                      <a:srgbClr val="595959">
                        <a:alpha val="70000"/>
                      </a:srgbClr>
                    </a:solidFill>
                  </a:uFill>
                  <a:latin typeface="Roboto Condensed" panose="02010600030101010101" charset="-122"/>
                  <a:ea typeface="Roboto Condensed" panose="02010600030101010101" charset="-122"/>
                  <a:cs typeface="Roboto Condensed" panose="02010600030101010101" charset="-122"/>
                  <a:sym typeface="Roboto Condensed" panose="02010600030101010101" charset="-122"/>
                </a:defRPr>
              </a:lvl1pPr>
            </a:lstStyle>
            <a:p>
              <a:pPr lvl="0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r>
                <a:rPr sz="2000" dirty="0">
                  <a:solidFill>
                    <a:schemeClr val="tx1"/>
                  </a:solidFill>
                  <a:latin typeface="+mn-ea"/>
                  <a:ea typeface="+mn-ea"/>
                  <a:cs typeface="+mn-ea"/>
                </a:rPr>
                <a:t>便盆(加温后或加垫子)，便盆里放卫生纸，橡胶布或一次性的护理垫，卫生纸、屏风、尿壶（男性必备），必要时备水壶、毛巾。</a:t>
              </a:r>
              <a:endParaRPr lang="zh-CN" altLang="en-US" sz="2000" dirty="0">
                <a:solidFill>
                  <a:schemeClr val="tx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8461" name="Shape 8461"/>
            <p:cNvSpPr/>
            <p:nvPr/>
          </p:nvSpPr>
          <p:spPr>
            <a:xfrm rot="10800000">
              <a:off x="925236" y="-1"/>
              <a:ext cx="867329" cy="867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dirty="0">
                <a:solidFill>
                  <a:srgbClr val="5A6269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sp>
        <p:nvSpPr>
          <p:cNvPr id="8488" name="Shape 8488"/>
          <p:cNvSpPr/>
          <p:nvPr/>
        </p:nvSpPr>
        <p:spPr>
          <a:xfrm>
            <a:off x="3977640" y="1370152"/>
            <a:ext cx="231775" cy="2317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378" y="9023"/>
                </a:moveTo>
                <a:cubicBezTo>
                  <a:pt x="13604" y="8343"/>
                  <a:pt x="13728" y="7617"/>
                  <a:pt x="13728" y="6862"/>
                </a:cubicBezTo>
                <a:cubicBezTo>
                  <a:pt x="13728" y="3072"/>
                  <a:pt x="10655" y="0"/>
                  <a:pt x="6864" y="0"/>
                </a:cubicBezTo>
                <a:cubicBezTo>
                  <a:pt x="3073" y="0"/>
                  <a:pt x="0" y="3072"/>
                  <a:pt x="0" y="6862"/>
                </a:cubicBezTo>
                <a:cubicBezTo>
                  <a:pt x="0" y="10652"/>
                  <a:pt x="3073" y="13724"/>
                  <a:pt x="6864" y="13724"/>
                </a:cubicBezTo>
                <a:cubicBezTo>
                  <a:pt x="7619" y="13724"/>
                  <a:pt x="8345" y="13600"/>
                  <a:pt x="9024" y="13375"/>
                </a:cubicBezTo>
                <a:lnTo>
                  <a:pt x="10587" y="14938"/>
                </a:lnTo>
                <a:lnTo>
                  <a:pt x="13912" y="14938"/>
                </a:lnTo>
                <a:lnTo>
                  <a:pt x="13912" y="18261"/>
                </a:lnTo>
                <a:lnTo>
                  <a:pt x="13918" y="18267"/>
                </a:lnTo>
                <a:lnTo>
                  <a:pt x="17241" y="18267"/>
                </a:lnTo>
                <a:lnTo>
                  <a:pt x="17241" y="21590"/>
                </a:lnTo>
                <a:lnTo>
                  <a:pt x="17248" y="21596"/>
                </a:lnTo>
                <a:lnTo>
                  <a:pt x="21600" y="21596"/>
                </a:lnTo>
                <a:lnTo>
                  <a:pt x="21600" y="21600"/>
                </a:lnTo>
                <a:lnTo>
                  <a:pt x="21600" y="17242"/>
                </a:lnTo>
                <a:lnTo>
                  <a:pt x="13378" y="9023"/>
                </a:lnTo>
                <a:close/>
                <a:moveTo>
                  <a:pt x="5436" y="7702"/>
                </a:moveTo>
                <a:cubicBezTo>
                  <a:pt x="4157" y="7702"/>
                  <a:pt x="3119" y="6665"/>
                  <a:pt x="3119" y="5387"/>
                </a:cubicBezTo>
                <a:cubicBezTo>
                  <a:pt x="3119" y="4108"/>
                  <a:pt x="4157" y="3071"/>
                  <a:pt x="5436" y="3071"/>
                </a:cubicBezTo>
                <a:cubicBezTo>
                  <a:pt x="6715" y="3071"/>
                  <a:pt x="7752" y="4108"/>
                  <a:pt x="7752" y="5387"/>
                </a:cubicBezTo>
                <a:cubicBezTo>
                  <a:pt x="7751" y="6665"/>
                  <a:pt x="6715" y="7702"/>
                  <a:pt x="5436" y="770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/>
            <a:endParaRPr dirty="0">
              <a:solidFill>
                <a:srgbClr val="5A6269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48" name="标题 2"/>
          <p:cNvSpPr txBox="1"/>
          <p:nvPr/>
        </p:nvSpPr>
        <p:spPr>
          <a:xfrm>
            <a:off x="630555" y="375920"/>
            <a:ext cx="1609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 defTabSz="816610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+mj-ea"/>
                <a:cs typeface="+mn-cs"/>
              </a:rPr>
              <a:t>二、准备</a:t>
            </a:r>
            <a:endParaRPr lang="zh-CN" altLang="en-US" sz="2800" b="1" dirty="0">
              <a:solidFill>
                <a:schemeClr val="tx1"/>
              </a:solidFill>
              <a:latin typeface="+mj-ea"/>
              <a:cs typeface="+mn-cs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rgbClr val="5A6269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pic>
        <p:nvPicPr>
          <p:cNvPr id="3" name="图片 3" descr="TIM图片201911051142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1115" y="992505"/>
            <a:ext cx="1150620" cy="1150620"/>
          </a:xfrm>
          <a:prstGeom prst="rect">
            <a:avLst/>
          </a:prstGeom>
        </p:spPr>
      </p:pic>
      <p:pic>
        <p:nvPicPr>
          <p:cNvPr id="2" name="图片 48" descr="尿垫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505" y="1049655"/>
            <a:ext cx="1004570" cy="1035685"/>
          </a:xfrm>
          <a:prstGeom prst="rect">
            <a:avLst/>
          </a:prstGeom>
        </p:spPr>
      </p:pic>
      <p:pic>
        <p:nvPicPr>
          <p:cNvPr id="4" name="图片 49" descr="手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243" y="2237740"/>
            <a:ext cx="1680845" cy="1234440"/>
          </a:xfrm>
          <a:prstGeom prst="rect">
            <a:avLst/>
          </a:prstGeom>
        </p:spPr>
      </p:pic>
      <p:pic>
        <p:nvPicPr>
          <p:cNvPr id="50" name="图片 50" descr="屏风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520" y="2223770"/>
            <a:ext cx="1273175" cy="1262380"/>
          </a:xfrm>
          <a:prstGeom prst="rect">
            <a:avLst/>
          </a:prstGeom>
        </p:spPr>
      </p:pic>
      <p:pic>
        <p:nvPicPr>
          <p:cNvPr id="5" name="图片 4" descr="TIM图片201911051135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1505" y="3772535"/>
            <a:ext cx="1421130" cy="802640"/>
          </a:xfrm>
          <a:prstGeom prst="rect">
            <a:avLst/>
          </a:prstGeom>
        </p:spPr>
      </p:pic>
      <p:pic>
        <p:nvPicPr>
          <p:cNvPr id="51" name="图片 51" descr="毛巾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8560" y="3629025"/>
            <a:ext cx="1395730" cy="946150"/>
          </a:xfrm>
          <a:prstGeom prst="rect">
            <a:avLst/>
          </a:prstGeom>
        </p:spPr>
      </p:pic>
    </p:spTree>
  </p:cSld>
  <p:clrMapOvr>
    <a:masterClrMapping/>
  </p:clrMapOvr>
  <p:transition spd="med" advTm="3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69" name="Group 8469"/>
          <p:cNvGrpSpPr/>
          <p:nvPr/>
        </p:nvGrpSpPr>
        <p:grpSpPr>
          <a:xfrm>
            <a:off x="1283335" y="1158875"/>
            <a:ext cx="2545715" cy="3168015"/>
            <a:chOff x="-1" y="-1"/>
            <a:chExt cx="1792566" cy="3167773"/>
          </a:xfrm>
        </p:grpSpPr>
        <p:sp>
          <p:nvSpPr>
            <p:cNvPr id="8464" name="Shape 8464"/>
            <p:cNvSpPr/>
            <p:nvPr/>
          </p:nvSpPr>
          <p:spPr>
            <a:xfrm>
              <a:off x="-1" y="40945"/>
              <a:ext cx="1748116" cy="3126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1484" y="0"/>
                  </a:lnTo>
                  <a:lnTo>
                    <a:pt x="21600" y="5656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BFBFB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/>
              <a:endParaRPr dirty="0">
                <a:solidFill>
                  <a:srgbClr val="5A6269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8465" name="Shape 8465"/>
            <p:cNvSpPr/>
            <p:nvPr/>
          </p:nvSpPr>
          <p:spPr>
            <a:xfrm>
              <a:off x="165439" y="543518"/>
              <a:ext cx="1417419" cy="21213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70000"/>
                </a:lnSpc>
                <a:defRPr sz="2000">
                  <a:solidFill>
                    <a:srgbClr val="3A5063"/>
                  </a:solidFill>
                  <a:uFill>
                    <a:solidFill>
                      <a:srgbClr val="3A5063"/>
                    </a:solidFill>
                  </a:uFill>
                  <a:latin typeface="+mn-lt"/>
                  <a:ea typeface="+mn-ea"/>
                  <a:cs typeface="+mn-cs"/>
                  <a:sym typeface="Bebas Neue"/>
                </a:defRPr>
              </a:lvl1pPr>
            </a:lstStyle>
            <a:p>
              <a:pPr lvl="0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2200" dirty="0">
                  <a:solidFill>
                    <a:schemeClr val="tx1"/>
                  </a:solidFill>
                  <a:uFill>
                    <a:solidFill>
                      <a:srgbClr val="3A5063"/>
                    </a:solidFill>
                  </a:uFill>
                  <a:latin typeface="+mn-ea"/>
                </a:rPr>
                <a:t>照顾人员准备：</a:t>
              </a:r>
              <a:r>
                <a:rPr lang="zh-CN" altLang="en-US" sz="2200" dirty="0">
                  <a:solidFill>
                    <a:schemeClr val="tx1"/>
                  </a:solidFill>
                  <a:uFill>
                    <a:solidFill>
                      <a:srgbClr val="3A5063"/>
                    </a:solidFill>
                  </a:uFill>
                  <a:latin typeface="+mn-ea"/>
                  <a:sym typeface="+mn-ea"/>
                </a:rPr>
                <a:t>服装整洁，温暖双手。</a:t>
              </a:r>
              <a:endParaRPr lang="zh-CN" altLang="en-US" sz="2200" dirty="0">
                <a:solidFill>
                  <a:schemeClr val="tx1"/>
                </a:solidFill>
                <a:uFill>
                  <a:solidFill>
                    <a:srgbClr val="3A5063"/>
                  </a:solidFill>
                </a:uFill>
                <a:latin typeface="+mn-ea"/>
                <a:sym typeface="+mn-ea"/>
              </a:endParaRPr>
            </a:p>
            <a:p>
              <a:pPr lvl="0">
                <a:lnSpc>
                  <a:spcPct val="150000"/>
                </a:lnSpc>
                <a:defRPr sz="1800">
                  <a:solidFill>
                    <a:srgbClr val="000000"/>
                  </a:solidFill>
                  <a:uFillTx/>
                </a:defRPr>
              </a:pPr>
              <a:endParaRPr lang="zh-CN" altLang="en-US" sz="2200" dirty="0">
                <a:solidFill>
                  <a:schemeClr val="tx1"/>
                </a:solidFill>
                <a:uFill>
                  <a:solidFill>
                    <a:srgbClr val="3A5063"/>
                  </a:solidFill>
                </a:uFill>
                <a:latin typeface="+mn-ea"/>
              </a:endParaRPr>
            </a:p>
          </p:txBody>
        </p:sp>
        <p:sp>
          <p:nvSpPr>
            <p:cNvPr id="8467" name="Shape 8467"/>
            <p:cNvSpPr/>
            <p:nvPr/>
          </p:nvSpPr>
          <p:spPr>
            <a:xfrm rot="10800000">
              <a:off x="925236" y="-1"/>
              <a:ext cx="867329" cy="867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A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dirty="0">
                <a:solidFill>
                  <a:srgbClr val="5A6269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8500" name="Group 8500"/>
          <p:cNvGrpSpPr/>
          <p:nvPr/>
        </p:nvGrpSpPr>
        <p:grpSpPr>
          <a:xfrm>
            <a:off x="3268128" y="1365885"/>
            <a:ext cx="231776" cy="231776"/>
            <a:chOff x="0" y="0"/>
            <a:chExt cx="231774" cy="231774"/>
          </a:xfrm>
        </p:grpSpPr>
        <p:sp>
          <p:nvSpPr>
            <p:cNvPr id="8497" name="Shape 8497"/>
            <p:cNvSpPr/>
            <p:nvPr/>
          </p:nvSpPr>
          <p:spPr>
            <a:xfrm>
              <a:off x="35720" y="148078"/>
              <a:ext cx="73876" cy="83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113" y="5025"/>
                  </a:lnTo>
                  <a:lnTo>
                    <a:pt x="4113" y="18406"/>
                  </a:lnTo>
                  <a:cubicBezTo>
                    <a:pt x="4113" y="20169"/>
                    <a:pt x="5748" y="21600"/>
                    <a:pt x="7763" y="21600"/>
                  </a:cubicBezTo>
                  <a:lnTo>
                    <a:pt x="17951" y="21600"/>
                  </a:lnTo>
                  <a:cubicBezTo>
                    <a:pt x="19966" y="21600"/>
                    <a:pt x="21600" y="20169"/>
                    <a:pt x="21600" y="18406"/>
                  </a:cubicBezTo>
                  <a:lnTo>
                    <a:pt x="17434" y="5025"/>
                  </a:lnTo>
                  <a:lnTo>
                    <a:pt x="19779" y="1821"/>
                  </a:lnTo>
                  <a:cubicBezTo>
                    <a:pt x="14571" y="906"/>
                    <a:pt x="9477" y="313"/>
                    <a:pt x="5095" y="313"/>
                  </a:cubicBezTo>
                  <a:cubicBezTo>
                    <a:pt x="3263" y="313"/>
                    <a:pt x="1571" y="20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solidFill>
                  <a:srgbClr val="5A6269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8498" name="Shape 8498"/>
            <p:cNvSpPr/>
            <p:nvPr/>
          </p:nvSpPr>
          <p:spPr>
            <a:xfrm>
              <a:off x="71440" y="0"/>
              <a:ext cx="160335" cy="17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750"/>
                  </a:moveTo>
                  <a:cubicBezTo>
                    <a:pt x="8522" y="16492"/>
                    <a:pt x="20175" y="20356"/>
                    <a:pt x="21600" y="21600"/>
                  </a:cubicBezTo>
                  <a:lnTo>
                    <a:pt x="21600" y="0"/>
                  </a:lnTo>
                  <a:cubicBezTo>
                    <a:pt x="19877" y="1348"/>
                    <a:pt x="8354" y="5075"/>
                    <a:pt x="0" y="5783"/>
                  </a:cubicBezTo>
                  <a:lnTo>
                    <a:pt x="0" y="1575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solidFill>
                  <a:srgbClr val="5A6269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  <p:sp>
          <p:nvSpPr>
            <p:cNvPr id="8499" name="Shape 8499"/>
            <p:cNvSpPr/>
            <p:nvPr/>
          </p:nvSpPr>
          <p:spPr>
            <a:xfrm>
              <a:off x="0" y="48286"/>
              <a:ext cx="46274" cy="78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cubicBezTo>
                    <a:pt x="4123" y="761"/>
                    <a:pt x="0" y="7019"/>
                    <a:pt x="0" y="10870"/>
                  </a:cubicBezTo>
                  <a:cubicBezTo>
                    <a:pt x="0" y="15025"/>
                    <a:pt x="3935" y="20934"/>
                    <a:pt x="2160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dirty="0">
                <a:solidFill>
                  <a:srgbClr val="5A6269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sp>
        <p:nvSpPr>
          <p:cNvPr id="48" name="标题 2"/>
          <p:cNvSpPr txBox="1"/>
          <p:nvPr/>
        </p:nvSpPr>
        <p:spPr>
          <a:xfrm>
            <a:off x="630555" y="375920"/>
            <a:ext cx="1609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 defTabSz="816610" rtl="0" eaLnBrk="1" latinLnBrk="0" hangingPunct="1">
              <a:spcBef>
                <a:spcPct val="0"/>
              </a:spcBef>
              <a:buNone/>
              <a:defRPr sz="3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+mj-ea"/>
                <a:cs typeface="+mn-cs"/>
              </a:rPr>
              <a:t>二、准备</a:t>
            </a:r>
            <a:endParaRPr lang="zh-CN" altLang="en-US" sz="2800" b="1" dirty="0">
              <a:solidFill>
                <a:schemeClr val="tx1"/>
              </a:solidFill>
              <a:latin typeface="+mj-ea"/>
              <a:cs typeface="+mn-cs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rgbClr val="5A6269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pic>
        <p:nvPicPr>
          <p:cNvPr id="38" name="图片 38" descr="护士衣着整齐、洗手无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4198" y="1423988"/>
            <a:ext cx="3940175" cy="2295525"/>
          </a:xfrm>
          <a:prstGeom prst="rect">
            <a:avLst/>
          </a:prstGeom>
        </p:spPr>
      </p:pic>
    </p:spTree>
  </p:cSld>
  <p:clrMapOvr>
    <a:masterClrMapping/>
  </p:clrMapOvr>
  <p:transition spd="med"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弧形 13"/>
          <p:cNvSpPr/>
          <p:nvPr/>
        </p:nvSpPr>
        <p:spPr>
          <a:xfrm>
            <a:off x="524483" y="3457575"/>
            <a:ext cx="3371850" cy="3371850"/>
          </a:xfrm>
          <a:prstGeom prst="arc">
            <a:avLst>
              <a:gd name="adj1" fmla="val 10811028"/>
              <a:gd name="adj2" fmla="val 17830557"/>
            </a:avLst>
          </a:prstGeom>
          <a:ln>
            <a:solidFill>
              <a:schemeClr val="tx1">
                <a:lumMod val="85000"/>
                <a:lumOff val="15000"/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3039083" y="1933575"/>
            <a:ext cx="3371850" cy="3371850"/>
          </a:xfrm>
          <a:prstGeom prst="arc">
            <a:avLst>
              <a:gd name="adj1" fmla="val 10811028"/>
              <a:gd name="adj2" fmla="val 17830557"/>
            </a:avLst>
          </a:prstGeom>
          <a:ln>
            <a:solidFill>
              <a:schemeClr val="tx1">
                <a:lumMod val="85000"/>
                <a:lumOff val="15000"/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6" name="弧形 15"/>
          <p:cNvSpPr/>
          <p:nvPr/>
        </p:nvSpPr>
        <p:spPr>
          <a:xfrm flipV="1">
            <a:off x="3712082" y="-1244302"/>
            <a:ext cx="3371850" cy="3371850"/>
          </a:xfrm>
          <a:prstGeom prst="arc">
            <a:avLst>
              <a:gd name="adj1" fmla="val 16563905"/>
              <a:gd name="adj2" fmla="val 21493569"/>
            </a:avLst>
          </a:prstGeom>
          <a:ln>
            <a:solidFill>
              <a:schemeClr val="tx1">
                <a:lumMod val="85000"/>
                <a:lumOff val="15000"/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2438401" y="0"/>
            <a:ext cx="2439413" cy="2757793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572000" y="1484305"/>
            <a:ext cx="3146898" cy="3659195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824314" y="591489"/>
            <a:ext cx="1476375" cy="1395689"/>
            <a:chOff x="1194710" y="3251200"/>
            <a:chExt cx="1968500" cy="1860918"/>
          </a:xfrm>
        </p:grpSpPr>
        <p:sp>
          <p:nvSpPr>
            <p:cNvPr id="19" name="文本框 18"/>
            <p:cNvSpPr txBox="1"/>
            <p:nvPr/>
          </p:nvSpPr>
          <p:spPr>
            <a:xfrm>
              <a:off x="1194710" y="3251200"/>
              <a:ext cx="1968500" cy="17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latin typeface="微软雅黑(标题)" charset="0"/>
                  <a:ea typeface="+mj-ea"/>
                  <a:cs typeface="微软雅黑(标题)" charset="0"/>
                </a:rPr>
                <a:t>02</a:t>
              </a:r>
              <a:endParaRPr lang="zh-CN" altLang="en-US" sz="8000" dirty="0">
                <a:solidFill>
                  <a:schemeClr val="bg1"/>
                </a:solidFill>
                <a:latin typeface="微软雅黑(标题)" charset="0"/>
                <a:ea typeface="+mj-ea"/>
                <a:cs typeface="微软雅黑(标题)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481068" y="5112118"/>
              <a:ext cx="1528883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4725035" y="3070860"/>
            <a:ext cx="28956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造字工房悦黑（非商用）细体" pitchFamily="2" charset="-122"/>
                <a:ea typeface="造字工房悦黑（非商用）细体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便盆使用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（操作中）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14:window dir="vert"/>
      </p:transition>
    </mc:Choice>
    <mc:Fallback>
      <p:transition spd="slow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589280" y="426085"/>
            <a:ext cx="2572385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方正黑体简体" panose="02000000000000000000" pitchFamily="65" charset="-122"/>
                <a:ea typeface="方正黑体简体" panose="02000000000000000000" pitchFamily="65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一、协助平躺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0615" y="1296035"/>
            <a:ext cx="3399790" cy="2905125"/>
          </a:xfrm>
          <a:prstGeom prst="rect">
            <a:avLst/>
          </a:prstGeom>
          <a:solidFill>
            <a:srgbClr val="82A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2" name="矩形 30"/>
          <p:cNvSpPr>
            <a:spLocks noChangeArrowheads="1"/>
          </p:cNvSpPr>
          <p:nvPr/>
        </p:nvSpPr>
        <p:spPr bwMode="auto">
          <a:xfrm>
            <a:off x="1223645" y="1450340"/>
            <a:ext cx="3174365" cy="2597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8783" tIns="29391" rIns="58783" bIns="29391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200" dirty="0">
                <a:solidFill>
                  <a:schemeClr val="bg1"/>
                </a:solidFill>
                <a:latin typeface="+mn-ea"/>
                <a:cs typeface="+mn-ea"/>
              </a:rPr>
              <a:t>1.</a:t>
            </a:r>
            <a:r>
              <a:rPr lang="zh-CN" altLang="en-US" sz="2200" dirty="0">
                <a:solidFill>
                  <a:schemeClr val="bg1"/>
                </a:solidFill>
                <a:latin typeface="+mn-ea"/>
                <a:cs typeface="+mn-ea"/>
              </a:rPr>
              <a:t>照顾人员关闭门窗，必要时遮挡屏风。</a:t>
            </a:r>
            <a:endParaRPr lang="zh-CN" altLang="en-US" sz="2200" dirty="0">
              <a:solidFill>
                <a:schemeClr val="bg1"/>
              </a:solidFill>
              <a:latin typeface="+mn-ea"/>
              <a:cs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2200" dirty="0">
                <a:solidFill>
                  <a:schemeClr val="bg1"/>
                </a:solidFill>
                <a:latin typeface="+mn-ea"/>
                <a:cs typeface="+mn-ea"/>
              </a:rPr>
              <a:t>2.</a:t>
            </a:r>
            <a:r>
              <a:rPr lang="zh-CN" altLang="en-US" sz="2200" dirty="0">
                <a:solidFill>
                  <a:schemeClr val="bg1"/>
                </a:solidFill>
                <a:latin typeface="+mn-ea"/>
                <a:cs typeface="+mn-ea"/>
              </a:rPr>
              <a:t>轻轻掀开下身盖被放于老年人的对侧。</a:t>
            </a:r>
            <a:endParaRPr lang="zh-CN" altLang="en-US" sz="2200" dirty="0">
              <a:solidFill>
                <a:schemeClr val="bg1"/>
              </a:solidFill>
              <a:latin typeface="+mn-ea"/>
              <a:cs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2200" dirty="0">
                <a:solidFill>
                  <a:schemeClr val="bg1"/>
                </a:solidFill>
                <a:latin typeface="+mn-ea"/>
                <a:cs typeface="+mn-ea"/>
              </a:rPr>
              <a:t>3.</a:t>
            </a:r>
            <a:r>
              <a:rPr lang="zh-CN" altLang="en-US" sz="2200" dirty="0">
                <a:solidFill>
                  <a:schemeClr val="bg1"/>
                </a:solidFill>
                <a:latin typeface="+mn-ea"/>
                <a:cs typeface="+mn-ea"/>
              </a:rPr>
              <a:t>协助老年人取仰卧位</a:t>
            </a:r>
            <a:endParaRPr lang="zh-CN" altLang="en-US" sz="22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pic>
        <p:nvPicPr>
          <p:cNvPr id="14" name="图片 14" descr="屏风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1935" y="1529080"/>
            <a:ext cx="2460625" cy="2439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589280" y="426085"/>
            <a:ext cx="3861435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方正黑体简体" panose="02000000000000000000" pitchFamily="65" charset="-122"/>
                <a:ea typeface="方正黑体简体" panose="02000000000000000000" pitchFamily="65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二、铺橡胶单或护理垫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727835" y="1197610"/>
            <a:ext cx="2722880" cy="3186430"/>
          </a:xfrm>
          <a:prstGeom prst="rect">
            <a:avLst/>
          </a:prstGeom>
          <a:solidFill>
            <a:srgbClr val="FAA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4" name="矩形 30"/>
          <p:cNvSpPr>
            <a:spLocks noChangeArrowheads="1"/>
          </p:cNvSpPr>
          <p:nvPr/>
        </p:nvSpPr>
        <p:spPr bwMode="auto">
          <a:xfrm>
            <a:off x="1989455" y="1496060"/>
            <a:ext cx="2199640" cy="2589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837" tIns="25918" rIns="51837" bIns="25918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200" dirty="0">
                <a:solidFill>
                  <a:schemeClr val="bg1"/>
                </a:solidFill>
                <a:latin typeface="+mn-ea"/>
              </a:rPr>
              <a:t>      </a:t>
            </a:r>
            <a:r>
              <a:rPr lang="zh-CN" altLang="en-US" sz="2200" dirty="0">
                <a:solidFill>
                  <a:schemeClr val="bg1"/>
                </a:solidFill>
                <a:latin typeface="+mn-ea"/>
              </a:rPr>
              <a:t>一手托起老年人臀部，一手将橡胶布或护理垫垫于老年人的腰及臀下。</a:t>
            </a:r>
            <a:endParaRPr lang="zh-CN" altLang="en-US" sz="22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3" name="图片 2" descr="2014602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0175" y="923925"/>
            <a:ext cx="478155" cy="478155"/>
          </a:xfrm>
          <a:prstGeom prst="rect">
            <a:avLst/>
          </a:prstGeom>
        </p:spPr>
      </p:pic>
      <p:pic>
        <p:nvPicPr>
          <p:cNvPr id="19" name="图片 19" descr="便器的使用-垫护理垫和脱去裤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395" y="1656715"/>
            <a:ext cx="2913380" cy="2183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589280" y="426085"/>
            <a:ext cx="3861435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方正黑体简体" panose="02000000000000000000" pitchFamily="65" charset="-122"/>
                <a:ea typeface="方正黑体简体" panose="02000000000000000000" pitchFamily="65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三、脱裤子至膝部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141220" y="991870"/>
            <a:ext cx="4861560" cy="1243965"/>
          </a:xfrm>
          <a:prstGeom prst="rect">
            <a:avLst/>
          </a:pr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6" name="矩形 30"/>
          <p:cNvSpPr>
            <a:spLocks noChangeArrowheads="1"/>
          </p:cNvSpPr>
          <p:nvPr/>
        </p:nvSpPr>
        <p:spPr bwMode="auto">
          <a:xfrm>
            <a:off x="2376805" y="1035050"/>
            <a:ext cx="4389120" cy="10661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837" tIns="25918" rIns="51837" bIns="2591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200" b="1" dirty="0">
                <a:solidFill>
                  <a:schemeClr val="bg1"/>
                </a:solidFill>
                <a:latin typeface="+mn-ea"/>
              </a:rPr>
              <a:t>     </a:t>
            </a:r>
            <a:r>
              <a:rPr lang="zh-CN" altLang="en-US" sz="2200" dirty="0">
                <a:solidFill>
                  <a:schemeClr val="bg1"/>
                </a:solidFill>
                <a:latin typeface="+mn-ea"/>
              </a:rPr>
              <a:t>将老年人两腿屈膝，肢体活动障碍者用软枕垫于膝下。</a:t>
            </a:r>
            <a:endParaRPr lang="zh-CN" altLang="en-US" sz="22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图片 1" descr="2014603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09165" y="1257300"/>
            <a:ext cx="622300" cy="622300"/>
          </a:xfrm>
          <a:prstGeom prst="rect">
            <a:avLst/>
          </a:prstGeom>
        </p:spPr>
      </p:pic>
      <p:pic>
        <p:nvPicPr>
          <p:cNvPr id="4" name="图片 3" descr="便器的使用-放尿液飞溅1 拷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9580" y="2397760"/>
            <a:ext cx="3164205" cy="23710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589280" y="426085"/>
            <a:ext cx="3861435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方正黑体简体" panose="02000000000000000000" pitchFamily="65" charset="-122"/>
                <a:ea typeface="方正黑体简体" panose="02000000000000000000" pitchFamily="65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四、放置便盆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479550" y="3216910"/>
            <a:ext cx="6184900" cy="1430655"/>
          </a:xfrm>
          <a:prstGeom prst="rect">
            <a:avLst/>
          </a:prstGeom>
          <a:solidFill>
            <a:srgbClr val="64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pic>
        <p:nvPicPr>
          <p:cNvPr id="3" name="图片 2" descr="2014602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1725" y="2897505"/>
            <a:ext cx="478155" cy="478155"/>
          </a:xfrm>
          <a:prstGeom prst="rect">
            <a:avLst/>
          </a:prstGeom>
        </p:spPr>
      </p:pic>
      <p:sp>
        <p:nvSpPr>
          <p:cNvPr id="106" name="矩形 30"/>
          <p:cNvSpPr>
            <a:spLocks noChangeArrowheads="1"/>
          </p:cNvSpPr>
          <p:nvPr/>
        </p:nvSpPr>
        <p:spPr bwMode="auto">
          <a:xfrm>
            <a:off x="1480820" y="3399155"/>
            <a:ext cx="6089650" cy="10661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837" tIns="25918" rIns="51837" bIns="25918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200" dirty="0">
                <a:solidFill>
                  <a:schemeClr val="bg1"/>
                </a:solidFill>
                <a:latin typeface="+mn-ea"/>
                <a:cs typeface="+mn-ea"/>
              </a:rPr>
              <a:t>      1.</a:t>
            </a:r>
            <a:r>
              <a:rPr lang="zh-CN" altLang="en-US" sz="2200" dirty="0">
                <a:solidFill>
                  <a:schemeClr val="bg1"/>
                </a:solidFill>
                <a:latin typeface="+mn-ea"/>
                <a:cs typeface="+mn-ea"/>
              </a:rPr>
              <a:t>一手托起老年的臀部，臀部抬高20-30cm。另一手将便器放置于老年的臀下（开口向足步）。</a:t>
            </a:r>
            <a:endParaRPr lang="zh-CN" altLang="en-US" sz="22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pic>
        <p:nvPicPr>
          <p:cNvPr id="20" name="图片 20" descr="便器的使用-放置便盆 拷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550" y="1024890"/>
            <a:ext cx="2790190" cy="20910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589280" y="426085"/>
            <a:ext cx="3861435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方正黑体简体" panose="02000000000000000000" pitchFamily="65" charset="-122"/>
                <a:ea typeface="方正黑体简体" panose="02000000000000000000" pitchFamily="65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四、放置便盆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191260" y="3216910"/>
            <a:ext cx="6696710" cy="1666240"/>
          </a:xfrm>
          <a:prstGeom prst="rect">
            <a:avLst/>
          </a:prstGeom>
          <a:solidFill>
            <a:srgbClr val="64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pic>
        <p:nvPicPr>
          <p:cNvPr id="3" name="图片 2" descr="201460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2870200"/>
            <a:ext cx="478155" cy="478155"/>
          </a:xfrm>
          <a:prstGeom prst="rect">
            <a:avLst/>
          </a:prstGeom>
        </p:spPr>
      </p:pic>
      <p:sp>
        <p:nvSpPr>
          <p:cNvPr id="106" name="矩形 30"/>
          <p:cNvSpPr>
            <a:spLocks noChangeArrowheads="1"/>
          </p:cNvSpPr>
          <p:nvPr/>
        </p:nvSpPr>
        <p:spPr bwMode="auto">
          <a:xfrm>
            <a:off x="1289050" y="3223895"/>
            <a:ext cx="6500495" cy="15741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837" tIns="25918" rIns="51837" bIns="25918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200" dirty="0">
                <a:solidFill>
                  <a:schemeClr val="bg1"/>
                </a:solidFill>
                <a:latin typeface="+mn-ea"/>
                <a:cs typeface="+mn-ea"/>
              </a:rPr>
              <a:t>       2.</a:t>
            </a:r>
            <a:r>
              <a:rPr sz="2200" dirty="0">
                <a:solidFill>
                  <a:schemeClr val="bg1"/>
                </a:solidFill>
                <a:latin typeface="+mn-ea"/>
                <a:cs typeface="+mn-ea"/>
              </a:rPr>
              <a:t>腰部不能抬起的老年人应先协助老年人取侧卧位，腰部放软枕，使盆扣于臀部，再协助老年人</a:t>
            </a:r>
            <a:r>
              <a:rPr lang="zh-CN" sz="2200" dirty="0">
                <a:solidFill>
                  <a:schemeClr val="bg1"/>
                </a:solidFill>
                <a:latin typeface="+mn-ea"/>
                <a:cs typeface="+mn-ea"/>
              </a:rPr>
              <a:t>平</a:t>
            </a:r>
            <a:r>
              <a:rPr sz="2200" dirty="0">
                <a:solidFill>
                  <a:schemeClr val="bg1"/>
                </a:solidFill>
                <a:latin typeface="+mn-ea"/>
                <a:cs typeface="+mn-ea"/>
              </a:rPr>
              <a:t>卧，调整便盆位置。</a:t>
            </a:r>
            <a:endParaRPr lang="zh-CN" altLang="en-US" sz="22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pic>
        <p:nvPicPr>
          <p:cNvPr id="27" name="图片 27" descr="便器的使用-放置便盆（腰部不能抬起） 拷贝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925" y="923608"/>
            <a:ext cx="3369310" cy="2126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589280" y="426085"/>
            <a:ext cx="3861435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方正黑体简体" panose="02000000000000000000" pitchFamily="65" charset="-122"/>
                <a:ea typeface="方正黑体简体" panose="02000000000000000000" pitchFamily="65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五、防尿液飞溅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0" name="五边形 9"/>
          <p:cNvSpPr/>
          <p:nvPr/>
        </p:nvSpPr>
        <p:spPr>
          <a:xfrm>
            <a:off x="838835" y="1463040"/>
            <a:ext cx="3439795" cy="2628900"/>
          </a:xfrm>
          <a:prstGeom prst="homePlate">
            <a:avLst/>
          </a:prstGeom>
          <a:solidFill>
            <a:srgbClr val="FAB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86155" y="1577975"/>
            <a:ext cx="214820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造字工房悦黑（非商用）细体" pitchFamily="2" charset="-122"/>
                <a:ea typeface="造字工房悦黑（非商用）细体" pitchFamily="2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000" dirty="0">
                <a:latin typeface="+mn-ea"/>
                <a:ea typeface="+mn-ea"/>
              </a:rPr>
              <a:t>女性为防尿液飞溅，在阴部盖上卫生纸。男性放上尿壶，膝盖并拢，盖上毛巾被。</a:t>
            </a:r>
            <a:endParaRPr lang="zh-CN" altLang="en-US" sz="2000" dirty="0">
              <a:latin typeface="+mn-ea"/>
              <a:ea typeface="+mn-ea"/>
            </a:endParaRPr>
          </a:p>
        </p:txBody>
      </p:sp>
      <p:pic>
        <p:nvPicPr>
          <p:cNvPr id="22" name="图片 22" descr="便器的使用-放尿液飞溅1 拷贝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2475" y="1604963"/>
            <a:ext cx="3128010" cy="2343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589280" y="426085"/>
            <a:ext cx="3861435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方正黑体简体" panose="02000000000000000000" pitchFamily="65" charset="-122"/>
                <a:ea typeface="方正黑体简体" panose="02000000000000000000" pitchFamily="65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六、取出便盆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0" name="五边形 9"/>
          <p:cNvSpPr/>
          <p:nvPr/>
        </p:nvSpPr>
        <p:spPr>
          <a:xfrm>
            <a:off x="1099185" y="1449070"/>
            <a:ext cx="3439795" cy="2628900"/>
          </a:xfrm>
          <a:prstGeom prst="homePlate">
            <a:avLst/>
          </a:pr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217295" y="1563370"/>
            <a:ext cx="200914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造字工房悦黑（非商用）细体" pitchFamily="2" charset="-122"/>
                <a:ea typeface="造字工房悦黑（非商用）细体" pitchFamily="2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000" dirty="0">
                <a:latin typeface="+mn-ea"/>
                <a:ea typeface="+mn-ea"/>
              </a:rPr>
              <a:t>老年人自己协助身旁扶托物支撑身体起身并穿好衣服（或照顾人员协助老年人）。</a:t>
            </a:r>
            <a:endParaRPr lang="zh-CN" altLang="en-US" sz="2000" dirty="0">
              <a:latin typeface="+mn-ea"/>
              <a:ea typeface="+mn-ea"/>
            </a:endParaRPr>
          </a:p>
        </p:txBody>
      </p:sp>
      <p:pic>
        <p:nvPicPr>
          <p:cNvPr id="53" name="图片 53" descr="便器的使用-为老人穿好衣服1 拷贝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1285" y="1622425"/>
            <a:ext cx="3044190" cy="2281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589280" y="426085"/>
            <a:ext cx="2037080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方正黑体简体" panose="02000000000000000000" pitchFamily="65" charset="-122"/>
                <a:ea typeface="方正黑体简体" panose="02000000000000000000" pitchFamily="65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七、擦肛门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0" name="流程图: 可选过程 9"/>
          <p:cNvSpPr/>
          <p:nvPr/>
        </p:nvSpPr>
        <p:spPr>
          <a:xfrm>
            <a:off x="676910" y="1664335"/>
            <a:ext cx="4253230" cy="2249170"/>
          </a:xfrm>
          <a:prstGeom prst="flowChartAlternateProcess">
            <a:avLst/>
          </a:prstGeom>
          <a:solidFill>
            <a:srgbClr val="82A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8840" y="1819910"/>
            <a:ext cx="385000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造字工房悦黑（非商用）细体" pitchFamily="2" charset="-122"/>
                <a:ea typeface="造字工房悦黑（非商用）细体" pitchFamily="2" charset="-122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sz="2000" dirty="0">
                <a:latin typeface="+mn-ea"/>
                <a:ea typeface="+mn-ea"/>
              </a:rPr>
              <a:t>为老人擦净肛门（将卫生纸在手上绕三层左右，将手绕着臀部后，从前至后擦肛门，污秽较多者反复擦2-3次。</a:t>
            </a:r>
            <a:endParaRPr lang="zh-CN" altLang="en-US" sz="2000" dirty="0">
              <a:latin typeface="+mn-ea"/>
              <a:ea typeface="+mn-ea"/>
            </a:endParaRPr>
          </a:p>
        </p:txBody>
      </p:sp>
      <p:pic>
        <p:nvPicPr>
          <p:cNvPr id="6" name="图片 5" descr="简易通便-擦肛门 拷贝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495" y="1526540"/>
            <a:ext cx="3369310" cy="2524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 32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pic>
        <p:nvPicPr>
          <p:cNvPr id="43" name="图片 43" descr="手纸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8758" y="1537653"/>
            <a:ext cx="2446655" cy="1796415"/>
          </a:xfrm>
          <a:prstGeom prst="rect">
            <a:avLst/>
          </a:prstGeom>
        </p:spPr>
      </p:pic>
      <p:sp>
        <p:nvSpPr>
          <p:cNvPr id="4" name="流程图: 可选过程 3"/>
          <p:cNvSpPr/>
          <p:nvPr/>
        </p:nvSpPr>
        <p:spPr>
          <a:xfrm>
            <a:off x="4852670" y="1438910"/>
            <a:ext cx="3228340" cy="1993900"/>
          </a:xfrm>
          <a:prstGeom prst="flowChartAlternateProcess">
            <a:avLst/>
          </a:prstGeom>
          <a:solidFill>
            <a:srgbClr val="FAA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66665" y="2208530"/>
            <a:ext cx="28003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造字工房悦黑（非商用）细体" pitchFamily="2" charset="-122"/>
                <a:ea typeface="造字工房悦黑（非商用）细体" pitchFamily="2" charset="-122"/>
              </a:defRPr>
            </a:lvl1pPr>
          </a:lstStyle>
          <a:p>
            <a:pPr algn="ctr"/>
            <a:r>
              <a:rPr lang="zh-CN" altLang="en-US" sz="2000" dirty="0">
                <a:latin typeface="+mn-ea"/>
                <a:sym typeface="+mn-ea"/>
              </a:rPr>
              <a:t>用温水清洗肛门，擦干。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6" name="TextBox 31"/>
          <p:cNvSpPr txBox="1"/>
          <p:nvPr/>
        </p:nvSpPr>
        <p:spPr>
          <a:xfrm>
            <a:off x="589280" y="426085"/>
            <a:ext cx="2037080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chemeClr val="tx2"/>
                </a:solidFill>
                <a:latin typeface="方正黑体简体" panose="02000000000000000000" pitchFamily="65" charset="-122"/>
                <a:ea typeface="方正黑体简体" panose="02000000000000000000" pitchFamily="65" charset="-122"/>
              </a:defRPr>
            </a:lvl1pPr>
          </a:lstStyle>
          <a:p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</a:rPr>
              <a:t>八、清洗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弧形 13"/>
          <p:cNvSpPr/>
          <p:nvPr/>
        </p:nvSpPr>
        <p:spPr>
          <a:xfrm>
            <a:off x="524483" y="3457575"/>
            <a:ext cx="3371850" cy="3371850"/>
          </a:xfrm>
          <a:prstGeom prst="arc">
            <a:avLst>
              <a:gd name="adj1" fmla="val 10811028"/>
              <a:gd name="adj2" fmla="val 17830557"/>
            </a:avLst>
          </a:prstGeom>
          <a:ln>
            <a:solidFill>
              <a:schemeClr val="tx1">
                <a:lumMod val="85000"/>
                <a:lumOff val="15000"/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3039083" y="1933575"/>
            <a:ext cx="3371850" cy="3371850"/>
          </a:xfrm>
          <a:prstGeom prst="arc">
            <a:avLst>
              <a:gd name="adj1" fmla="val 10811028"/>
              <a:gd name="adj2" fmla="val 17830557"/>
            </a:avLst>
          </a:prstGeom>
          <a:ln>
            <a:solidFill>
              <a:schemeClr val="tx1">
                <a:lumMod val="85000"/>
                <a:lumOff val="15000"/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6" name="弧形 15"/>
          <p:cNvSpPr/>
          <p:nvPr/>
        </p:nvSpPr>
        <p:spPr>
          <a:xfrm flipV="1">
            <a:off x="3712082" y="-1244302"/>
            <a:ext cx="3371850" cy="3371850"/>
          </a:xfrm>
          <a:prstGeom prst="arc">
            <a:avLst>
              <a:gd name="adj1" fmla="val 16563905"/>
              <a:gd name="adj2" fmla="val 21493569"/>
            </a:avLst>
          </a:prstGeom>
          <a:ln>
            <a:solidFill>
              <a:schemeClr val="tx1">
                <a:lumMod val="85000"/>
                <a:lumOff val="15000"/>
                <a:alpha val="53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2438401" y="0"/>
            <a:ext cx="2439413" cy="2757793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572000" y="1484305"/>
            <a:ext cx="3146898" cy="3659195"/>
          </a:xfrm>
          <a:custGeom>
            <a:avLst/>
            <a:gdLst>
              <a:gd name="connsiteX0" fmla="*/ 2097932 w 4195864"/>
              <a:gd name="connsiteY0" fmla="*/ 0 h 4878927"/>
              <a:gd name="connsiteX1" fmla="*/ 4185033 w 4195864"/>
              <a:gd name="connsiteY1" fmla="*/ 1883431 h 4878927"/>
              <a:gd name="connsiteX2" fmla="*/ 4195316 w 4195864"/>
              <a:gd name="connsiteY2" fmla="*/ 2087089 h 4878927"/>
              <a:gd name="connsiteX3" fmla="*/ 4195864 w 4195864"/>
              <a:gd name="connsiteY3" fmla="*/ 2087089 h 4878927"/>
              <a:gd name="connsiteX4" fmla="*/ 4195864 w 4195864"/>
              <a:gd name="connsiteY4" fmla="*/ 2097932 h 4878927"/>
              <a:gd name="connsiteX5" fmla="*/ 4195864 w 4195864"/>
              <a:gd name="connsiteY5" fmla="*/ 4878927 h 4878927"/>
              <a:gd name="connsiteX6" fmla="*/ 0 w 4195864"/>
              <a:gd name="connsiteY6" fmla="*/ 4878927 h 4878927"/>
              <a:gd name="connsiteX7" fmla="*/ 0 w 4195864"/>
              <a:gd name="connsiteY7" fmla="*/ 2097932 h 4878927"/>
              <a:gd name="connsiteX8" fmla="*/ 0 w 4195864"/>
              <a:gd name="connsiteY8" fmla="*/ 2087089 h 4878927"/>
              <a:gd name="connsiteX9" fmla="*/ 548 w 4195864"/>
              <a:gd name="connsiteY9" fmla="*/ 2087089 h 4878927"/>
              <a:gd name="connsiteX10" fmla="*/ 10832 w 4195864"/>
              <a:gd name="connsiteY10" fmla="*/ 1883431 h 4878927"/>
              <a:gd name="connsiteX11" fmla="*/ 2097932 w 4195864"/>
              <a:gd name="connsiteY11" fmla="*/ 0 h 487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95864" h="4878927">
                <a:moveTo>
                  <a:pt x="2097932" y="0"/>
                </a:moveTo>
                <a:cubicBezTo>
                  <a:pt x="3184172" y="0"/>
                  <a:pt x="4077598" y="825536"/>
                  <a:pt x="4185033" y="1883431"/>
                </a:cubicBezTo>
                <a:lnTo>
                  <a:pt x="4195316" y="2087089"/>
                </a:lnTo>
                <a:lnTo>
                  <a:pt x="4195864" y="2087089"/>
                </a:lnTo>
                <a:lnTo>
                  <a:pt x="4195864" y="2097932"/>
                </a:lnTo>
                <a:lnTo>
                  <a:pt x="4195864" y="4878927"/>
                </a:lnTo>
                <a:lnTo>
                  <a:pt x="0" y="4878927"/>
                </a:lnTo>
                <a:lnTo>
                  <a:pt x="0" y="2097932"/>
                </a:lnTo>
                <a:lnTo>
                  <a:pt x="0" y="2087089"/>
                </a:lnTo>
                <a:lnTo>
                  <a:pt x="548" y="2087089"/>
                </a:lnTo>
                <a:lnTo>
                  <a:pt x="10832" y="1883431"/>
                </a:lnTo>
                <a:cubicBezTo>
                  <a:pt x="118267" y="825536"/>
                  <a:pt x="1011692" y="0"/>
                  <a:pt x="2097932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824314" y="591489"/>
            <a:ext cx="1476375" cy="1395689"/>
            <a:chOff x="1194710" y="3251200"/>
            <a:chExt cx="1968500" cy="1860918"/>
          </a:xfrm>
        </p:grpSpPr>
        <p:sp>
          <p:nvSpPr>
            <p:cNvPr id="19" name="文本框 18"/>
            <p:cNvSpPr txBox="1"/>
            <p:nvPr/>
          </p:nvSpPr>
          <p:spPr>
            <a:xfrm>
              <a:off x="1194710" y="3251200"/>
              <a:ext cx="1968500" cy="1762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dirty="0"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8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481068" y="5112118"/>
              <a:ext cx="1528883" cy="0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4725035" y="3070860"/>
            <a:ext cx="28956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chemeClr val="bg1"/>
                </a:solidFill>
                <a:latin typeface="造字工房悦黑（非商用）细体" pitchFamily="2" charset="-122"/>
                <a:ea typeface="造字工房悦黑（非商用）细体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便盆使用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（操作后）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14:window dir="vert"/>
      </p:transition>
    </mc:Choice>
    <mc:Fallback>
      <p:transition spd="slow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4184088" y="1435951"/>
            <a:ext cx="824084" cy="823977"/>
            <a:chOff x="1827622" y="1343919"/>
            <a:chExt cx="2304000" cy="2304000"/>
          </a:xfrm>
        </p:grpSpPr>
        <p:sp>
          <p:nvSpPr>
            <p:cNvPr id="22" name="椭圆 21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noFill/>
            <a:ln w="12700">
              <a:noFill/>
            </a:ln>
            <a:effectLst>
              <a:outerShdw blurRad="571500" dist="355600" dir="7800000" sx="88000" sy="88000" algn="tr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5A6269"/>
                </a:solidFill>
                <a:ea typeface="造字工房悦黑（非商用）常规体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877480" y="1393778"/>
              <a:ext cx="2204284" cy="2204282"/>
            </a:xfrm>
            <a:prstGeom prst="ellipse">
              <a:avLst/>
            </a:prstGeom>
            <a:solidFill>
              <a:srgbClr val="FA8C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184088" y="2475513"/>
            <a:ext cx="824084" cy="823977"/>
            <a:chOff x="1827622" y="1343919"/>
            <a:chExt cx="2304000" cy="2304000"/>
          </a:xfrm>
        </p:grpSpPr>
        <p:sp>
          <p:nvSpPr>
            <p:cNvPr id="46" name="椭圆 45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noFill/>
            <a:ln w="12700">
              <a:noFill/>
            </a:ln>
            <a:effectLst>
              <a:outerShdw blurRad="571500" dist="355600" dir="7800000" sx="88000" sy="88000" algn="tr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5A6269"/>
                </a:solidFill>
                <a:ea typeface="造字工房悦黑（非商用）常规体" pitchFamily="2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1877480" y="1393778"/>
              <a:ext cx="2204284" cy="2204282"/>
            </a:xfrm>
            <a:prstGeom prst="ellipse">
              <a:avLst/>
            </a:prstGeom>
            <a:solidFill>
              <a:srgbClr val="FAA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219754" y="3536132"/>
            <a:ext cx="824084" cy="823977"/>
            <a:chOff x="1827622" y="1343919"/>
            <a:chExt cx="2304000" cy="2304000"/>
          </a:xfrm>
        </p:grpSpPr>
        <p:sp>
          <p:nvSpPr>
            <p:cNvPr id="49" name="椭圆 48"/>
            <p:cNvSpPr/>
            <p:nvPr/>
          </p:nvSpPr>
          <p:spPr>
            <a:xfrm>
              <a:off x="1827622" y="1343919"/>
              <a:ext cx="2304000" cy="2304000"/>
            </a:xfrm>
            <a:prstGeom prst="ellipse">
              <a:avLst/>
            </a:prstGeom>
            <a:noFill/>
            <a:ln w="12700">
              <a:noFill/>
            </a:ln>
            <a:effectLst>
              <a:outerShdw blurRad="571500" dist="355600" dir="7800000" sx="88000" sy="88000" algn="tr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5A6269"/>
                </a:solidFill>
                <a:ea typeface="造字工房悦黑（非商用）常规体" pitchFamily="2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1877480" y="1393778"/>
              <a:ext cx="2204283" cy="2204283"/>
            </a:xfrm>
            <a:prstGeom prst="ellipse">
              <a:avLst/>
            </a:prstGeom>
            <a:solidFill>
              <a:srgbClr val="82AA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sp>
        <p:nvSpPr>
          <p:cNvPr id="54" name="Freeform 6"/>
          <p:cNvSpPr>
            <a:spLocks noEditPoints="1"/>
          </p:cNvSpPr>
          <p:nvPr/>
        </p:nvSpPr>
        <p:spPr bwMode="auto">
          <a:xfrm>
            <a:off x="4328165" y="1632291"/>
            <a:ext cx="535928" cy="382517"/>
          </a:xfrm>
          <a:custGeom>
            <a:avLst/>
            <a:gdLst>
              <a:gd name="T0" fmla="*/ 107 w 165"/>
              <a:gd name="T1" fmla="*/ 104 h 104"/>
              <a:gd name="T2" fmla="*/ 124 w 165"/>
              <a:gd name="T3" fmla="*/ 104 h 104"/>
              <a:gd name="T4" fmla="*/ 124 w 165"/>
              <a:gd name="T5" fmla="*/ 45 h 104"/>
              <a:gd name="T6" fmla="*/ 107 w 165"/>
              <a:gd name="T7" fmla="*/ 61 h 104"/>
              <a:gd name="T8" fmla="*/ 107 w 165"/>
              <a:gd name="T9" fmla="*/ 104 h 104"/>
              <a:gd name="T10" fmla="*/ 132 w 165"/>
              <a:gd name="T11" fmla="*/ 104 h 104"/>
              <a:gd name="T12" fmla="*/ 149 w 165"/>
              <a:gd name="T13" fmla="*/ 104 h 104"/>
              <a:gd name="T14" fmla="*/ 149 w 165"/>
              <a:gd name="T15" fmla="*/ 22 h 104"/>
              <a:gd name="T16" fmla="*/ 132 w 165"/>
              <a:gd name="T17" fmla="*/ 38 h 104"/>
              <a:gd name="T18" fmla="*/ 132 w 165"/>
              <a:gd name="T19" fmla="*/ 104 h 104"/>
              <a:gd name="T20" fmla="*/ 161 w 165"/>
              <a:gd name="T21" fmla="*/ 0 h 104"/>
              <a:gd name="T22" fmla="*/ 164 w 165"/>
              <a:gd name="T23" fmla="*/ 4 h 104"/>
              <a:gd name="T24" fmla="*/ 164 w 165"/>
              <a:gd name="T25" fmla="*/ 5 h 104"/>
              <a:gd name="T26" fmla="*/ 161 w 165"/>
              <a:gd name="T27" fmla="*/ 15 h 104"/>
              <a:gd name="T28" fmla="*/ 161 w 165"/>
              <a:gd name="T29" fmla="*/ 16 h 104"/>
              <a:gd name="T30" fmla="*/ 156 w 165"/>
              <a:gd name="T31" fmla="*/ 17 h 104"/>
              <a:gd name="T32" fmla="*/ 155 w 165"/>
              <a:gd name="T33" fmla="*/ 17 h 104"/>
              <a:gd name="T34" fmla="*/ 153 w 165"/>
              <a:gd name="T35" fmla="*/ 14 h 104"/>
              <a:gd name="T36" fmla="*/ 103 w 165"/>
              <a:gd name="T37" fmla="*/ 61 h 104"/>
              <a:gd name="T38" fmla="*/ 87 w 165"/>
              <a:gd name="T39" fmla="*/ 44 h 104"/>
              <a:gd name="T40" fmla="*/ 74 w 165"/>
              <a:gd name="T41" fmla="*/ 30 h 104"/>
              <a:gd name="T42" fmla="*/ 3 w 165"/>
              <a:gd name="T43" fmla="*/ 96 h 104"/>
              <a:gd name="T44" fmla="*/ 0 w 165"/>
              <a:gd name="T45" fmla="*/ 93 h 104"/>
              <a:gd name="T46" fmla="*/ 74 w 165"/>
              <a:gd name="T47" fmla="*/ 24 h 104"/>
              <a:gd name="T48" fmla="*/ 87 w 165"/>
              <a:gd name="T49" fmla="*/ 37 h 104"/>
              <a:gd name="T50" fmla="*/ 103 w 165"/>
              <a:gd name="T51" fmla="*/ 55 h 104"/>
              <a:gd name="T52" fmla="*/ 150 w 165"/>
              <a:gd name="T53" fmla="*/ 11 h 104"/>
              <a:gd name="T54" fmla="*/ 148 w 165"/>
              <a:gd name="T55" fmla="*/ 9 h 104"/>
              <a:gd name="T56" fmla="*/ 147 w 165"/>
              <a:gd name="T57" fmla="*/ 8 h 104"/>
              <a:gd name="T58" fmla="*/ 149 w 165"/>
              <a:gd name="T59" fmla="*/ 3 h 104"/>
              <a:gd name="T60" fmla="*/ 150 w 165"/>
              <a:gd name="T61" fmla="*/ 3 h 104"/>
              <a:gd name="T62" fmla="*/ 160 w 165"/>
              <a:gd name="T63" fmla="*/ 1 h 104"/>
              <a:gd name="T64" fmla="*/ 161 w 165"/>
              <a:gd name="T65" fmla="*/ 0 h 104"/>
              <a:gd name="T66" fmla="*/ 7 w 165"/>
              <a:gd name="T67" fmla="*/ 104 h 104"/>
              <a:gd name="T68" fmla="*/ 24 w 165"/>
              <a:gd name="T69" fmla="*/ 104 h 104"/>
              <a:gd name="T70" fmla="*/ 24 w 165"/>
              <a:gd name="T71" fmla="*/ 81 h 104"/>
              <a:gd name="T72" fmla="*/ 7 w 165"/>
              <a:gd name="T73" fmla="*/ 97 h 104"/>
              <a:gd name="T74" fmla="*/ 7 w 165"/>
              <a:gd name="T75" fmla="*/ 104 h 104"/>
              <a:gd name="T76" fmla="*/ 32 w 165"/>
              <a:gd name="T77" fmla="*/ 104 h 104"/>
              <a:gd name="T78" fmla="*/ 49 w 165"/>
              <a:gd name="T79" fmla="*/ 104 h 104"/>
              <a:gd name="T80" fmla="*/ 49 w 165"/>
              <a:gd name="T81" fmla="*/ 58 h 104"/>
              <a:gd name="T82" fmla="*/ 32 w 165"/>
              <a:gd name="T83" fmla="*/ 74 h 104"/>
              <a:gd name="T84" fmla="*/ 32 w 165"/>
              <a:gd name="T85" fmla="*/ 104 h 104"/>
              <a:gd name="T86" fmla="*/ 57 w 165"/>
              <a:gd name="T87" fmla="*/ 50 h 104"/>
              <a:gd name="T88" fmla="*/ 57 w 165"/>
              <a:gd name="T89" fmla="*/ 104 h 104"/>
              <a:gd name="T90" fmla="*/ 74 w 165"/>
              <a:gd name="T91" fmla="*/ 104 h 104"/>
              <a:gd name="T92" fmla="*/ 74 w 165"/>
              <a:gd name="T93" fmla="*/ 34 h 104"/>
              <a:gd name="T94" fmla="*/ 74 w 165"/>
              <a:gd name="T95" fmla="*/ 34 h 104"/>
              <a:gd name="T96" fmla="*/ 57 w 165"/>
              <a:gd name="T97" fmla="*/ 50 h 104"/>
              <a:gd name="T98" fmla="*/ 82 w 165"/>
              <a:gd name="T99" fmla="*/ 43 h 104"/>
              <a:gd name="T100" fmla="*/ 82 w 165"/>
              <a:gd name="T101" fmla="*/ 104 h 104"/>
              <a:gd name="T102" fmla="*/ 87 w 165"/>
              <a:gd name="T103" fmla="*/ 104 h 104"/>
              <a:gd name="T104" fmla="*/ 99 w 165"/>
              <a:gd name="T105" fmla="*/ 104 h 104"/>
              <a:gd name="T106" fmla="*/ 99 w 165"/>
              <a:gd name="T107" fmla="*/ 61 h 104"/>
              <a:gd name="T108" fmla="*/ 87 w 165"/>
              <a:gd name="T109" fmla="*/ 48 h 104"/>
              <a:gd name="T110" fmla="*/ 82 w 165"/>
              <a:gd name="T111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65" h="104">
                <a:moveTo>
                  <a:pt x="107" y="104"/>
                </a:moveTo>
                <a:cubicBezTo>
                  <a:pt x="124" y="104"/>
                  <a:pt x="124" y="104"/>
                  <a:pt x="124" y="104"/>
                </a:cubicBezTo>
                <a:cubicBezTo>
                  <a:pt x="124" y="45"/>
                  <a:pt x="124" y="45"/>
                  <a:pt x="124" y="45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07" y="104"/>
                  <a:pt x="107" y="104"/>
                  <a:pt x="107" y="104"/>
                </a:cubicBezTo>
                <a:close/>
                <a:moveTo>
                  <a:pt x="132" y="104"/>
                </a:moveTo>
                <a:cubicBezTo>
                  <a:pt x="149" y="104"/>
                  <a:pt x="149" y="104"/>
                  <a:pt x="149" y="104"/>
                </a:cubicBezTo>
                <a:cubicBezTo>
                  <a:pt x="149" y="22"/>
                  <a:pt x="149" y="22"/>
                  <a:pt x="149" y="22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104"/>
                  <a:pt x="132" y="104"/>
                  <a:pt x="132" y="104"/>
                </a:cubicBezTo>
                <a:close/>
                <a:moveTo>
                  <a:pt x="161" y="0"/>
                </a:moveTo>
                <a:cubicBezTo>
                  <a:pt x="164" y="0"/>
                  <a:pt x="165" y="2"/>
                  <a:pt x="164" y="4"/>
                </a:cubicBezTo>
                <a:cubicBezTo>
                  <a:pt x="164" y="5"/>
                  <a:pt x="164" y="5"/>
                  <a:pt x="164" y="5"/>
                </a:cubicBezTo>
                <a:cubicBezTo>
                  <a:pt x="163" y="8"/>
                  <a:pt x="162" y="12"/>
                  <a:pt x="161" y="15"/>
                </a:cubicBezTo>
                <a:cubicBezTo>
                  <a:pt x="161" y="16"/>
                  <a:pt x="161" y="16"/>
                  <a:pt x="161" y="16"/>
                </a:cubicBezTo>
                <a:cubicBezTo>
                  <a:pt x="160" y="19"/>
                  <a:pt x="158" y="19"/>
                  <a:pt x="156" y="17"/>
                </a:cubicBezTo>
                <a:cubicBezTo>
                  <a:pt x="155" y="17"/>
                  <a:pt x="155" y="17"/>
                  <a:pt x="155" y="17"/>
                </a:cubicBezTo>
                <a:cubicBezTo>
                  <a:pt x="154" y="16"/>
                  <a:pt x="154" y="15"/>
                  <a:pt x="153" y="14"/>
                </a:cubicBezTo>
                <a:cubicBezTo>
                  <a:pt x="103" y="61"/>
                  <a:pt x="103" y="61"/>
                  <a:pt x="103" y="61"/>
                </a:cubicBezTo>
                <a:cubicBezTo>
                  <a:pt x="87" y="44"/>
                  <a:pt x="87" y="44"/>
                  <a:pt x="87" y="44"/>
                </a:cubicBezTo>
                <a:cubicBezTo>
                  <a:pt x="74" y="30"/>
                  <a:pt x="74" y="30"/>
                  <a:pt x="74" y="30"/>
                </a:cubicBezTo>
                <a:cubicBezTo>
                  <a:pt x="3" y="96"/>
                  <a:pt x="3" y="96"/>
                  <a:pt x="3" y="96"/>
                </a:cubicBezTo>
                <a:cubicBezTo>
                  <a:pt x="0" y="93"/>
                  <a:pt x="0" y="93"/>
                  <a:pt x="0" y="93"/>
                </a:cubicBezTo>
                <a:cubicBezTo>
                  <a:pt x="74" y="24"/>
                  <a:pt x="74" y="24"/>
                  <a:pt x="74" y="24"/>
                </a:cubicBezTo>
                <a:cubicBezTo>
                  <a:pt x="87" y="37"/>
                  <a:pt x="87" y="37"/>
                  <a:pt x="87" y="37"/>
                </a:cubicBezTo>
                <a:cubicBezTo>
                  <a:pt x="103" y="55"/>
                  <a:pt x="103" y="55"/>
                  <a:pt x="103" y="55"/>
                </a:cubicBezTo>
                <a:cubicBezTo>
                  <a:pt x="150" y="11"/>
                  <a:pt x="150" y="11"/>
                  <a:pt x="150" y="11"/>
                </a:cubicBezTo>
                <a:cubicBezTo>
                  <a:pt x="149" y="10"/>
                  <a:pt x="148" y="9"/>
                  <a:pt x="148" y="9"/>
                </a:cubicBezTo>
                <a:cubicBezTo>
                  <a:pt x="147" y="8"/>
                  <a:pt x="147" y="8"/>
                  <a:pt x="147" y="8"/>
                </a:cubicBezTo>
                <a:cubicBezTo>
                  <a:pt x="145" y="6"/>
                  <a:pt x="146" y="4"/>
                  <a:pt x="149" y="3"/>
                </a:cubicBezTo>
                <a:cubicBezTo>
                  <a:pt x="150" y="3"/>
                  <a:pt x="150" y="3"/>
                  <a:pt x="150" y="3"/>
                </a:cubicBezTo>
                <a:cubicBezTo>
                  <a:pt x="152" y="2"/>
                  <a:pt x="157" y="1"/>
                  <a:pt x="160" y="1"/>
                </a:cubicBezTo>
                <a:cubicBezTo>
                  <a:pt x="161" y="0"/>
                  <a:pt x="161" y="0"/>
                  <a:pt x="161" y="0"/>
                </a:cubicBezTo>
                <a:close/>
                <a:moveTo>
                  <a:pt x="7" y="104"/>
                </a:moveTo>
                <a:cubicBezTo>
                  <a:pt x="24" y="104"/>
                  <a:pt x="24" y="104"/>
                  <a:pt x="24" y="104"/>
                </a:cubicBezTo>
                <a:cubicBezTo>
                  <a:pt x="24" y="81"/>
                  <a:pt x="24" y="81"/>
                  <a:pt x="24" y="81"/>
                </a:cubicBezTo>
                <a:cubicBezTo>
                  <a:pt x="7" y="97"/>
                  <a:pt x="7" y="97"/>
                  <a:pt x="7" y="97"/>
                </a:cubicBezTo>
                <a:cubicBezTo>
                  <a:pt x="7" y="104"/>
                  <a:pt x="7" y="104"/>
                  <a:pt x="7" y="104"/>
                </a:cubicBezTo>
                <a:close/>
                <a:moveTo>
                  <a:pt x="32" y="104"/>
                </a:moveTo>
                <a:cubicBezTo>
                  <a:pt x="49" y="104"/>
                  <a:pt x="49" y="104"/>
                  <a:pt x="49" y="104"/>
                </a:cubicBezTo>
                <a:cubicBezTo>
                  <a:pt x="49" y="58"/>
                  <a:pt x="49" y="58"/>
                  <a:pt x="49" y="5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104"/>
                  <a:pt x="32" y="104"/>
                  <a:pt x="32" y="104"/>
                </a:cubicBezTo>
                <a:close/>
                <a:moveTo>
                  <a:pt x="57" y="50"/>
                </a:moveTo>
                <a:cubicBezTo>
                  <a:pt x="57" y="104"/>
                  <a:pt x="57" y="104"/>
                  <a:pt x="57" y="104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34"/>
                  <a:pt x="74" y="34"/>
                  <a:pt x="74" y="34"/>
                </a:cubicBezTo>
                <a:cubicBezTo>
                  <a:pt x="74" y="34"/>
                  <a:pt x="74" y="34"/>
                  <a:pt x="74" y="34"/>
                </a:cubicBezTo>
                <a:cubicBezTo>
                  <a:pt x="57" y="50"/>
                  <a:pt x="57" y="50"/>
                  <a:pt x="57" y="50"/>
                </a:cubicBezTo>
                <a:close/>
                <a:moveTo>
                  <a:pt x="82" y="43"/>
                </a:moveTo>
                <a:cubicBezTo>
                  <a:pt x="82" y="104"/>
                  <a:pt x="82" y="104"/>
                  <a:pt x="82" y="104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61"/>
                  <a:pt x="99" y="61"/>
                  <a:pt x="99" y="61"/>
                </a:cubicBezTo>
                <a:cubicBezTo>
                  <a:pt x="87" y="48"/>
                  <a:pt x="87" y="48"/>
                  <a:pt x="87" y="48"/>
                </a:cubicBezTo>
                <a:lnTo>
                  <a:pt x="82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/>
          <a:p>
            <a:endParaRPr lang="zh-CN" altLang="en-US" dirty="0">
              <a:solidFill>
                <a:srgbClr val="5A6269"/>
              </a:solidFill>
              <a:ea typeface="造字工房悦黑（非商用）常规体" pitchFamily="2" charset="-122"/>
            </a:endParaRPr>
          </a:p>
        </p:txBody>
      </p:sp>
      <p:sp>
        <p:nvSpPr>
          <p:cNvPr id="55" name="Freeform 45"/>
          <p:cNvSpPr>
            <a:spLocks noEditPoints="1"/>
          </p:cNvSpPr>
          <p:nvPr/>
        </p:nvSpPr>
        <p:spPr bwMode="auto">
          <a:xfrm>
            <a:off x="4328904" y="2592495"/>
            <a:ext cx="531054" cy="590014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754" tIns="30377" rIns="60754" bIns="30377" numCol="1" anchor="t" anchorCtr="0" compatLnSpc="1"/>
          <a:lstStyle/>
          <a:p>
            <a:endParaRPr lang="zh-CN" altLang="en-US" dirty="0">
              <a:solidFill>
                <a:srgbClr val="5A6269"/>
              </a:solidFill>
              <a:ea typeface="造字工房悦黑（非商用）常规体" pitchFamily="2" charset="-122"/>
            </a:endParaRPr>
          </a:p>
        </p:txBody>
      </p:sp>
      <p:sp>
        <p:nvSpPr>
          <p:cNvPr id="56" name="Freeform 44"/>
          <p:cNvSpPr>
            <a:spLocks noEditPoints="1"/>
          </p:cNvSpPr>
          <p:nvPr/>
        </p:nvSpPr>
        <p:spPr bwMode="auto">
          <a:xfrm>
            <a:off x="4368210" y="3749671"/>
            <a:ext cx="455840" cy="396899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754" tIns="30377" rIns="60754" bIns="30377" numCol="1" anchor="t" anchorCtr="0" compatLnSpc="1"/>
          <a:lstStyle/>
          <a:p>
            <a:endParaRPr lang="zh-CN" altLang="en-US" dirty="0">
              <a:solidFill>
                <a:srgbClr val="5A6269"/>
              </a:solidFill>
              <a:ea typeface="造字工房悦黑（非商用）常规体" pitchFamily="2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5224224" y="2537149"/>
            <a:ext cx="0" cy="7007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5224224" y="1473196"/>
            <a:ext cx="0" cy="7007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5224224" y="3597767"/>
            <a:ext cx="0" cy="70070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07660" y="1187450"/>
            <a:ext cx="2865755" cy="1320165"/>
          </a:xfrm>
          <a:prstGeom prst="rect">
            <a:avLst/>
          </a:prstGeom>
          <a:noFill/>
        </p:spPr>
        <p:txBody>
          <a:bodyPr wrap="square" lIns="103693" tIns="51846" rIns="103693" bIns="51846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200" dirty="0">
                <a:solidFill>
                  <a:schemeClr val="tx1"/>
                </a:solidFill>
                <a:latin typeface="+mn-ea"/>
                <a:cs typeface="+mn-ea"/>
              </a:rPr>
              <a:t>1.</a:t>
            </a:r>
            <a:r>
              <a:rPr lang="zh-CN" altLang="en-US" sz="2200" dirty="0">
                <a:solidFill>
                  <a:schemeClr val="tx1"/>
                </a:solidFill>
                <a:latin typeface="+mn-ea"/>
                <a:cs typeface="+mn-ea"/>
              </a:rPr>
              <a:t>照护人员</a:t>
            </a:r>
            <a:r>
              <a:rPr lang="zh-CN" altLang="en-US" sz="2200" dirty="0">
                <a:solidFill>
                  <a:srgbClr val="0070C0"/>
                </a:solidFill>
                <a:latin typeface="+mn-ea"/>
                <a:cs typeface="+mn-ea"/>
              </a:rPr>
              <a:t>开窗通风</a:t>
            </a:r>
            <a:r>
              <a:rPr lang="zh-CN" altLang="en-US" sz="2200" dirty="0">
                <a:solidFill>
                  <a:schemeClr val="tx1"/>
                </a:solidFill>
                <a:latin typeface="+mn-ea"/>
                <a:cs typeface="+mn-ea"/>
              </a:rPr>
              <a:t>，倾到污秽，清理坐便器或坐便椅。</a:t>
            </a:r>
            <a:endParaRPr lang="zh-CN" altLang="en-US" sz="2200" dirty="0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407660" y="2430145"/>
            <a:ext cx="2865120" cy="914400"/>
          </a:xfrm>
          <a:prstGeom prst="rect">
            <a:avLst/>
          </a:prstGeom>
          <a:noFill/>
        </p:spPr>
        <p:txBody>
          <a:bodyPr wrap="square" lIns="103693" tIns="51846" rIns="103693" bIns="51846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200" dirty="0">
                <a:solidFill>
                  <a:schemeClr val="tx1"/>
                </a:solidFill>
                <a:latin typeface="+mn-ea"/>
              </a:rPr>
              <a:t>2.</a:t>
            </a:r>
            <a:r>
              <a:rPr lang="zh-CN" altLang="en-US" sz="2200" dirty="0">
                <a:solidFill>
                  <a:schemeClr val="tx1"/>
                </a:solidFill>
                <a:latin typeface="+mn-ea"/>
              </a:rPr>
              <a:t>协助老年人</a:t>
            </a:r>
            <a:r>
              <a:rPr lang="zh-CN" altLang="en-US" sz="2200" dirty="0">
                <a:solidFill>
                  <a:srgbClr val="0070C0"/>
                </a:solidFill>
                <a:latin typeface="+mn-ea"/>
              </a:rPr>
              <a:t>洗手</a:t>
            </a:r>
            <a:r>
              <a:rPr lang="zh-CN" altLang="en-US" sz="2200" dirty="0">
                <a:solidFill>
                  <a:schemeClr val="tx1"/>
                </a:solidFill>
                <a:latin typeface="+mn-ea"/>
              </a:rPr>
              <a:t>，照护人员洗手。</a:t>
            </a:r>
            <a:endParaRPr lang="zh-CN" altLang="en-US" sz="22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408295" y="3491230"/>
            <a:ext cx="2865120" cy="914400"/>
          </a:xfrm>
          <a:prstGeom prst="rect">
            <a:avLst/>
          </a:prstGeom>
          <a:noFill/>
        </p:spPr>
        <p:txBody>
          <a:bodyPr wrap="square" lIns="103693" tIns="51846" rIns="103693" bIns="51846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200" dirty="0">
                <a:solidFill>
                  <a:schemeClr val="tx1"/>
                </a:solidFill>
                <a:latin typeface="+mn-ea"/>
                <a:cs typeface="+mn-ea"/>
              </a:rPr>
              <a:t>3.</a:t>
            </a:r>
            <a:r>
              <a:rPr lang="zh-CN" altLang="en-US" sz="2200" dirty="0">
                <a:solidFill>
                  <a:srgbClr val="0070C0"/>
                </a:solidFill>
                <a:latin typeface="+mn-ea"/>
                <a:cs typeface="+mn-ea"/>
              </a:rPr>
              <a:t>观察</a:t>
            </a:r>
            <a:r>
              <a:rPr lang="zh-CN" altLang="en-US" sz="2200" dirty="0">
                <a:solidFill>
                  <a:schemeClr val="tx1"/>
                </a:solidFill>
                <a:latin typeface="+mn-ea"/>
                <a:cs typeface="+mn-ea"/>
              </a:rPr>
              <a:t>并记录排泄的次数、量和颜色。</a:t>
            </a:r>
            <a:endParaRPr lang="zh-CN" altLang="en-US" sz="2200" dirty="0">
              <a:solidFill>
                <a:schemeClr val="tx1"/>
              </a:solidFill>
              <a:latin typeface="+mn-ea"/>
              <a:cs typeface="+mn-ea"/>
            </a:endParaRPr>
          </a:p>
        </p:txBody>
      </p:sp>
      <p:sp>
        <p:nvSpPr>
          <p:cNvPr id="38" name="文本框 4"/>
          <p:cNvSpPr txBox="1"/>
          <p:nvPr/>
        </p:nvSpPr>
        <p:spPr>
          <a:xfrm>
            <a:off x="573184" y="376061"/>
            <a:ext cx="2057400" cy="497840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操作后</a:t>
            </a:r>
            <a:endParaRPr lang="zh-CN" altLang="en-US" sz="28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-15822" y="0"/>
            <a:ext cx="638912" cy="722300"/>
          </a:xfrm>
          <a:custGeom>
            <a:avLst/>
            <a:gdLst>
              <a:gd name="connsiteX0" fmla="*/ 0 w 3252551"/>
              <a:gd name="connsiteY0" fmla="*/ 0 h 3677057"/>
              <a:gd name="connsiteX1" fmla="*/ 3252551 w 3252551"/>
              <a:gd name="connsiteY1" fmla="*/ 0 h 3677057"/>
              <a:gd name="connsiteX2" fmla="*/ 3252551 w 3252551"/>
              <a:gd name="connsiteY2" fmla="*/ 2142517 h 3677057"/>
              <a:gd name="connsiteX3" fmla="*/ 3244497 w 3252551"/>
              <a:gd name="connsiteY3" fmla="*/ 2142517 h 3677057"/>
              <a:gd name="connsiteX4" fmla="*/ 3240653 w 3252551"/>
              <a:gd name="connsiteY4" fmla="*/ 2218635 h 3677057"/>
              <a:gd name="connsiteX5" fmla="*/ 1624520 w 3252551"/>
              <a:gd name="connsiteY5" fmla="*/ 3677057 h 3677057"/>
              <a:gd name="connsiteX6" fmla="*/ 8387 w 3252551"/>
              <a:gd name="connsiteY6" fmla="*/ 2218635 h 3677057"/>
              <a:gd name="connsiteX7" fmla="*/ 4544 w 3252551"/>
              <a:gd name="connsiteY7" fmla="*/ 2142517 h 3677057"/>
              <a:gd name="connsiteX8" fmla="*/ 0 w 3252551"/>
              <a:gd name="connsiteY8" fmla="*/ 2142517 h 3677057"/>
              <a:gd name="connsiteX9" fmla="*/ 0 w 3252551"/>
              <a:gd name="connsiteY9" fmla="*/ 2052537 h 367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2551" h="3677057">
                <a:moveTo>
                  <a:pt x="0" y="0"/>
                </a:moveTo>
                <a:lnTo>
                  <a:pt x="3252551" y="0"/>
                </a:lnTo>
                <a:lnTo>
                  <a:pt x="3252551" y="2142517"/>
                </a:lnTo>
                <a:lnTo>
                  <a:pt x="3244497" y="2142517"/>
                </a:lnTo>
                <a:lnTo>
                  <a:pt x="3240653" y="2218635"/>
                </a:lnTo>
                <a:cubicBezTo>
                  <a:pt x="3157461" y="3037809"/>
                  <a:pt x="2465643" y="3677057"/>
                  <a:pt x="1624520" y="3677057"/>
                </a:cubicBezTo>
                <a:cubicBezTo>
                  <a:pt x="783397" y="3677057"/>
                  <a:pt x="91579" y="3037809"/>
                  <a:pt x="8387" y="2218635"/>
                </a:cubicBezTo>
                <a:lnTo>
                  <a:pt x="4544" y="2142517"/>
                </a:lnTo>
                <a:lnTo>
                  <a:pt x="0" y="2142517"/>
                </a:lnTo>
                <a:lnTo>
                  <a:pt x="0" y="2052537"/>
                </a:lnTo>
                <a:close/>
              </a:path>
            </a:pathLst>
          </a:custGeom>
          <a:solidFill>
            <a:srgbClr val="FA8C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rgbClr val="5A6269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pic>
        <p:nvPicPr>
          <p:cNvPr id="28" name="图片 28" descr="开（关）门窗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410" y="1289050"/>
            <a:ext cx="3094990" cy="1539240"/>
          </a:xfrm>
          <a:prstGeom prst="rect">
            <a:avLst/>
          </a:prstGeom>
        </p:spPr>
      </p:pic>
      <p:pic>
        <p:nvPicPr>
          <p:cNvPr id="2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10" y="3031490"/>
            <a:ext cx="1457325" cy="1055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830" y="3030855"/>
            <a:ext cx="1258570" cy="1015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3000">
        <p14:switch dir="r"/>
      </p:transition>
    </mc:Choice>
    <mc:Fallback>
      <p:transition spd="slow" advTm="3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3097530" y="2136140"/>
            <a:ext cx="3942715" cy="9918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谢谢观看</a:t>
            </a:r>
            <a:endParaRPr lang="zh-CN" altLang="en-US" sz="6000" b="1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40" name="任意多边形 39"/>
          <p:cNvSpPr/>
          <p:nvPr/>
        </p:nvSpPr>
        <p:spPr>
          <a:xfrm>
            <a:off x="424103" y="-29423"/>
            <a:ext cx="2249249" cy="1919270"/>
          </a:xfrm>
          <a:custGeom>
            <a:avLst/>
            <a:gdLst>
              <a:gd name="connsiteX0" fmla="*/ 1 w 2998998"/>
              <a:gd name="connsiteY0" fmla="*/ 0 h 2559027"/>
              <a:gd name="connsiteX1" fmla="*/ 2998998 w 2998998"/>
              <a:gd name="connsiteY1" fmla="*/ 0 h 2559027"/>
              <a:gd name="connsiteX2" fmla="*/ 2998998 w 2998998"/>
              <a:gd name="connsiteY2" fmla="*/ 1385751 h 2559027"/>
              <a:gd name="connsiteX3" fmla="*/ 2998130 w 2998998"/>
              <a:gd name="connsiteY3" fmla="*/ 1385751 h 2559027"/>
              <a:gd name="connsiteX4" fmla="*/ 2991255 w 2998998"/>
              <a:gd name="connsiteY4" fmla="*/ 1493508 h 2559027"/>
              <a:gd name="connsiteX5" fmla="*/ 1499498 w 2998998"/>
              <a:gd name="connsiteY5" fmla="*/ 2559027 h 2559027"/>
              <a:gd name="connsiteX6" fmla="*/ 7742 w 2998998"/>
              <a:gd name="connsiteY6" fmla="*/ 1493508 h 2559027"/>
              <a:gd name="connsiteX7" fmla="*/ 867 w 2998998"/>
              <a:gd name="connsiteY7" fmla="*/ 1385751 h 2559027"/>
              <a:gd name="connsiteX8" fmla="*/ 1 w 2998998"/>
              <a:gd name="connsiteY8" fmla="*/ 1385751 h 2559027"/>
              <a:gd name="connsiteX9" fmla="*/ 1 w 2998998"/>
              <a:gd name="connsiteY9" fmla="*/ 1372178 h 2559027"/>
              <a:gd name="connsiteX10" fmla="*/ 0 w 2998998"/>
              <a:gd name="connsiteY10" fmla="*/ 1372157 h 2559027"/>
              <a:gd name="connsiteX11" fmla="*/ 1 w 2998998"/>
              <a:gd name="connsiteY11" fmla="*/ 1372137 h 2559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98998" h="2559027">
                <a:moveTo>
                  <a:pt x="1" y="0"/>
                </a:moveTo>
                <a:lnTo>
                  <a:pt x="2998998" y="0"/>
                </a:lnTo>
                <a:lnTo>
                  <a:pt x="2998998" y="1385751"/>
                </a:lnTo>
                <a:lnTo>
                  <a:pt x="2998130" y="1385751"/>
                </a:lnTo>
                <a:lnTo>
                  <a:pt x="2991255" y="1493508"/>
                </a:lnTo>
                <a:cubicBezTo>
                  <a:pt x="2914466" y="2091994"/>
                  <a:pt x="2275888" y="2559027"/>
                  <a:pt x="1499498" y="2559027"/>
                </a:cubicBezTo>
                <a:cubicBezTo>
                  <a:pt x="723109" y="2559027"/>
                  <a:pt x="84531" y="2091994"/>
                  <a:pt x="7742" y="1493508"/>
                </a:cubicBezTo>
                <a:lnTo>
                  <a:pt x="867" y="1385751"/>
                </a:lnTo>
                <a:lnTo>
                  <a:pt x="1" y="1385751"/>
                </a:lnTo>
                <a:lnTo>
                  <a:pt x="1" y="1372178"/>
                </a:lnTo>
                <a:lnTo>
                  <a:pt x="0" y="1372157"/>
                </a:lnTo>
                <a:lnTo>
                  <a:pt x="1" y="1372137"/>
                </a:lnTo>
                <a:close/>
              </a:path>
            </a:pathLst>
          </a:custGeom>
          <a:solidFill>
            <a:srgbClr val="82AAD2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13" name="文本框 27"/>
          <p:cNvSpPr txBox="1"/>
          <p:nvPr/>
        </p:nvSpPr>
        <p:spPr>
          <a:xfrm>
            <a:off x="401540" y="796290"/>
            <a:ext cx="2271976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老年照护</a:t>
            </a:r>
            <a:endParaRPr lang="zh-CN" altLang="en-US" sz="3200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5000">
        <p14:flash/>
      </p:transition>
    </mc:Choice>
    <mc:Fallback>
      <p:transition spd="slow" advTm="5000">
        <p:fade/>
      </p:transition>
    </mc:Fallback>
  </mc:AlternateContent>
</p:sld>
</file>

<file path=ppt/tags/tag1.xml><?xml version="1.0" encoding="utf-8"?>
<p:tagLst xmlns:p="http://schemas.openxmlformats.org/presentationml/2006/main">
  <p:tag name="ISPRING_ULTRA_SCORM_COURSE_ID" val="45231303-F8C4-4A6C-A5DC-35F34009B8F1"/>
  <p:tag name="ISPRING_SCORM_RATE_SLIDES" val="1"/>
  <p:tag name="ISPRING_SCORM_PASSING_SCORE" val="100.0000000000"/>
  <p:tag name="ISPRINGONLINEFOLDERID" val="0"/>
  <p:tag name="ISPRINGONLINEFOLDERPATH" val="Content List"/>
  <p:tag name="ISPRINGCLOUDFOLDERID" val="0"/>
  <p:tag name="ISPRING_RESOURCE_PATHS_HASH_PRESENTER" val="24e0d5eaa0a6302241a414bb57b90c35e997a55"/>
  <p:tag name="ISPRING_PRESENTATION_TITLE" val="1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CwAHlH6W7bZOQDAAB0DgAAHQAAAHVuaXZlcnNhbC9jb21tb25fbWVzc2FnZXMubG5nrVfdbts2FL4v0HcgBBTYLpa2A1oUg+OAthhbiCy5Eh0nWweBkRibCEW6+nGbXe1p9mB7kh1RcmKnHSTFvbBg0v6+8/edI3Jw9jWVaMuzXGh1ar09eWMhrmKdCLU6tRb0/JcPFsoLphImteKnltIWOhu+fDGQTK1KtuLw/eULhAYpz3NY5sNq9bhGIjm15qNo7M/m2LuOXH/iRyNnYg3HOt0wdY9cvdKfsp9+ff/h69t3738evG6QXYjCGXbdQypkmN696UDk0cB3I2AjbuSRK2oNq2c/nL+gruMRa9h86YeeB+TSGlbPVtwiCIhHo9B1bBI5YeT51OTCJZTY1vBal2jNthwVGm0F/4KKNYdKFiLjKJciMT/EGjZUyduM2QFeOt4kor7vhhHx7N2ONSQqQXbGvoA+erIEOCQBEGQs59kzsJEptYEjLGU/hqkzmbrwoZULU7FaS/gUff2YEw+qxVUbakbCEE9INPKvoE4gK78Pwr8ANV30QVyTEBRAwjaMhy+dCaaO71UKCkhIA2f8IJ+YKaSVvEcsjgGHNhnfCl3msFMpiie1kPJ+VkLycQHCdbD7HZHWhEgoI9eV2HJwIUva6wItMyZ2VZmPC+f36Bw7LrEjKJXtLyNqerkyxkD9SheISamrAMAuS7ZMxRzd8JiVIKV7+FsiEvO3DYOwK08+l+IvxIqmc141TefZ5OrVyXGuOdSFYbFkmerQQU+oDlr+22DTModIi4Knm6Itir1MnPwQL46Na47D8H+D6lKXIyN6Yr9vOCFInATwYoNuHwndHUFmoA8YaykTsjvK8c7B0DzjOYx4niFH3faw6fkNgafRczkuIfMHLlxCRXrgl2QUOrTKMb/JRdH6SjKFquv9fY3EcAaQvOCPOrnhtxr6X3K2hSLCvshr4Zw8w1gvQewmazUC9+d0w+KBQytWwIkLgUtSpBB/0oFzMSO7DNbj9SATS13KxIwzKe7MiIXalGmdkE1dp9robaZTsytZvuulesKfHeNFHVxQG53vGWwjDQkOxtNojL0xqU5zVQ/LjiDQcuWTS8PIxaMKDqJOWRGv4b1yq0uVdCSqD2Q2OcdA1qQ05CyL1//+/U9Hjiee1Luo2f2tFwl0aDWXyAPZH54ueP5nGwnFo0OcWXRBNQfYHa7jedZUvUkephSPpzMQRmh0oMssbj8u7DPMcHABw8GctqzhjGV3MFmo1rIXiwm5EkLRz/rjWb4spFC8D/a42VwFTJ15hG3bXGygCaSI7+p3WoKYmW7VDUfCDacr2XiKPRg8T/h4IoqehGbW79ocGq5eP7bb9tvR/7DKzf1w8HrvuvgfUEsDBBQAAgAIALAAeUdQUAMDEgMAAGELAAAnAAAAdW5pdmVyc2FsL2ZsYXNoX3B1Ymxpc2hpbmdfc2V0dGluZ3MueG1s1VbdThpBFL7nKSbTeCmrFquSBdMIpKYKRGjVKzPsHNiJszPbnVkQr/o0fbA+Sc/sCEK0ZtWa1HABc+ac7/x/THh4k0gyhcwIrRp0u7pFCahIc6EmDfpt2Nncp8RYpjiTWkGDKk3JYbMSpvlIChMPwFpUNQRhlKmntkFja9N6EMxms6owaeZutcwt4ptqpJMgzcCAspAFqWRz/LLzFAxtViqEhF50qnkugQiOISjhomOyI5mJaeDVRiy6nmQ6V/xIS52RbDJq0A+7B+6z0PFQLZGAcsmZJgqd2NYZ58LFw+RA3AKJQUxiDHyvRslMcBs36E7NoaB28BClwPY5MIdypDEZZe/gE7CMM8v80fuzcGPNQuBFfK5YIqIh3hCXf4O2hldfLvvts5Pj7terYa93Mjzu+yAKm2AdJwzWHYUYkM6zCJZ+QmYti2KMG23GTBoIg1XRQm2s1Vpw7kxGWmLtCyuch2QEvMsSWOnG4FqoDmpuUzLGROS8QT9ngklKhGVSREtjk4+MFbbof2dVkyAWzhmQ0wG9d++rE8UsM7Aa1uLGuJpHzXOdS07mOidSXAOxmmD+eYK/YiCrzSHjTCeFFMfHEiMFepwKmAE/LGp6B/g3R5foIsnREic3lWC9hx+5uCUjGOsMcYFNccZRLozHrz4LOGXG3IOyRYwbg5PjVvvquNtqX2y4BBmfMhU9ExwbDklq3wKfYe5KowspNVZzBQIrE7HcQNEfLnihVibN0r5jNi2a7hpZgGK7BcbjMfEiwtEUKoeygBFTRCs5JyzCFTJuhKZC5wYlflg8tHlRgN6UCFWEOsENQmcZh6wM2tb2zsfa7qe9/YN6Nfj989fmk0Z3tNKXzHnzvHL0JLEsyeXhzoWB44LHqcFm+f/JDP2z9vcyde22L4alutkelILrldHqfS2jdeaprL9CY2XMzlmmkIjehWoXOXPiCRpZU4pEWOD/ch1eMNKv+rfz+/A2I/2GOb9mjd9Nyv60fDitvZTC4NGnnLtJhBIJFsKx9/L919ytbeHb69GrSgXR1p/FzcofUEsDBBQAAgAIALAAeUfIpo9BuAIAAFUKAAAhAAAAdW5pdmVyc2FsL2ZsYXNoX3NraW5fc2V0dGluZ3MueG1slVbbbtswDH3fVwTZe91duqyAGqBNM6BAtxZr0XfZZmwhsmRIdLr8/SRZjqUkTtwQBSLyHJKiSKZEr5mYf5pMSCa5VC+AyEShrabTTVh+M00bRCkuMikQBF4IqSrKp/PPv9yHJA55jiU3oMZyVjSDPszMfcZQfIyrmZUhQiarmortoyzkRUqzdaFkI/KzqZXbGhRnYm2Ql9ezxXIwAGcaHxCqKKflTyvjKLUCrcGm9GNp5SyL0xR4F+nSfUZy+lCnb79H2zDN0NFuv1gZotW0gLjIV9dWhvHCeI9fZWblNAHhHxrot69WBqGcbkF9KBtZN/VHeqRWsrAFjTmnH3HH4ZLmZvwM4f7SylmCvZANdPYVfHm+31sJQP5rOPfEjquS/NnWdW8h2EdPOcxRNUCS7tTadCnfnxo08wHzFeXaAEJVD3o2ST/TRnduYl2P+wvvTOShL6/pIW+SNxUs2oQDd7G+xy8Wd25XhE53uiBDBRuvDFLslT3yj6nrATJQ9sgXznJ4Enx7mMG+qSV1j3xH/XOerr+xgqDmmHtrd+qsNtKjHV0dpOoVHaaSOcy1TeeVVWDfjSRO16aUHOREBN2wgiKT4rfFpVt3GU2SPYPvteOdRZAhh2MN53I0azoslzvH/eitcUO2Pwv95drzBM0Wv5lSRJqVlflZ0tOJ55kxMYWZJscZdk8aOKgHsZIBx8UeIlVUrUG9SsnHhhESQY91L9vhGoKTJKgBSY5XmXgnx8ovmioFtTSvxkB3VY6VLbBkRcnNH74xeId8jzFgbalYGn+Csl1fBgrfBEBVVnZd2x5aS9VwZBw20A1/oHBXHrob0aZLhxruFh9hhWHLec2onvS7ou+VeIcE+iP4N5NW5HjPMqLtkaba3Sya/G4N97lEi7lbZ7b5wk3mzr6XIsfGflhBo7T/Tv4HUEsDBBQAAgAIALAAeUetmSsS6AIAAHIKAAAmAAAAdW5pdmVyc2FsL2h0bWxfcHVibGlzaGluZ19zZXR0aW5ncy54bWzVVs1OGzEQvucpLFccyQKF8qNNUAVBRNAkgrTACU3WTtbCa29tb0I49Wn6YH2SjtcEEkGjBUHVKofE45lvvvmN4/3bTJIxN1Zo1aDr9TVKuEo0E2rUoF/7R6s7lFgHioHUijeo0pTsN2txXgyksOk5dw5VLUEYZfdy16Cpc/leFE0mk7qwufG3WhYO8W090VmUG265ctxEuYQpfrlpzi1t1mqExEH0RbNCciIYUlDCswN57DJJo6A1gORmZHSh2IGW2hAzGjToh61d/5npBKRDkXHlY7NNFHqx2wPGhKcD8lzccZJyMUqR9/YmJRPBXNqgG5seBbWjpygldggBPMqBxliUu4fPuAMGDsIx+HP81tmZIIjYVEEmkj7eEB9+gx72r4+veq2z03bn5Lrf7Z72271AorSJFnHiaNFRjIR0YRL+4CcG5yBJkTfaDEFaHkfzopnaUKsFcv5MBlpi6ksrSobIVE4b9LMRICkRDqRIHm4dmBF3R0JiDN52vT5Ujj4ChniTFIzl845mN9ZnMWle6EIyMtUFkeKGE6cJRlRk+CvlZD7dZGh0VkolWEesFIyTseATzvbLLN0D/snRFbrICrTEVswld8HD90LckQEfaoO4HMbYtCgXNuDXXwScg7WPoDDjuHJ+2j5sXbc7h63LFR8gsDGo5IXgWEKe5e498AFjVxpdSKkxm3MQmJkECsvL+jDBSrUqYVb2ncK4LLovZAmK5RbIJ2DiRYKtJVTBqwImoIhWckogwaGwvoXGQhcWJaFZArR9FcFgSoQqqY5wQaEzw7ipgra2vvFxc+vT9s7uXj369ePn6lKj+0XRk+C9hU1xsHRVPKyLpzMXR35Cnx92Z4q/Neu9s9a3KpnqtC77lerTOq8E162i1T2ponUWllNvbjFVMbsAo3C1/BeqHdyCo7BycQ9KkQnH2Vs2+CuadPk/UmjhN2rSd4xi6aj9u0GE08MDZOHFEUfPPolqKF98JzZrvwFQSwMEFAACAAgAsAB5R4l4WrqXAQAAHwYAAB8AAAB1bml2ZXJzYWwvaHRtbF9za2luX3NldHRpbmdzLmpzjZRNb8IwDIbv/Ioqu06IfTDGbtNg0iQOk8Zt2iEtplSkSZWEDob476vLgCR1B/GFvDx5HbuKt52oWixh0VO0rX/X+3d/X2uAmtUruPZ10aLnqDMjshlMsxxEJoEFSHk4epR3J4IyZrI2jTcfaGscP6bwnzkXxsULwkITmqEOlwT4TWhr6vDPUew4de1rchodr6xVspsoaUHarlQ65zXDrl7r5ZYYwKoEfQad8wQ800G92siTY3+A4XKJygsuNxOVqm7Mk2Wq1UrO2vIvNgXo6pMv90BvOHgZe3YiM/bNQh4mHj9itJOFBmPgL+/DGIOEBY9BOL69ev2DesbNggK6zExmD/TzDYZLFzyFRpf6Qwwfk5VXo5sDjCZnYW33xN0thkcIvgF9SUpVrIoLPmChVYodaaDNnh9Rofgsk+meG/UwSA4vi7Zt3TsVej/CYN4TUsETWlDPL2+bHSFoCNB6Y+mQ1wR5J5SdoERJ5FCERk2rkp4jNpwjuP+MGLeWJ4u8Gg/VcKzawPUS9FQpUd3+69w9w1yd3S9QSwMEFAACAAgAsAB5Rxra6juqAAAAHwEAABoAAAB1bml2ZXJzYWwvaTE4bl9wcmVzZXRzLnhtbJ2PMQ/CIBCFd34FuV2wW9MA3UzcHHQ2FVFJ6NFw1PrzhdQYZ4dL7l3e915O9a8x8KdL5CNqaMQWuEMbrx7vGk7H3aYFTnnA6xAiOg0YgfeGKd+0eEiOXCZeIpA0PHKeOimXZRGeplQSKIY5l2ASNo6yzBhRVlJOKwor2/m/6M8NDGOcq8vsQ96jKXtRq4VTshoqc3YoPN4iyGpQ8uuuys6US0URSv48ZtgbUEsDBBQAAgAIALAAeUew7V1XbgAAAHYAAAAcAAAAdW5pdmVyc2FsL2xvY2FsX3NldHRpbmdzLnhtbA3MPQ7CMAxA4b2nsLyXn42haTc2EBLlAFZjUCTHRomF4PZ4e8OnNy3fKvDh1otpwuPugMC6WS76SvhYz+MJoTtpJjHlhGoIyzxMYhvJnd0DdngL/bitXCOcr1RD3hp3ViePM4xwieezcMb9PPwBUEsDBBQAAgAIAAN0y0T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LAAeUdcWORXjAIAAGoHAAApAAAAdW5pdmVyc2FsL3NraW5fY3VzdG9taXphdGlvbl9zZXR0aW5ncy54bWyVVUtu2zAQ3fcUhA8QkyL1AxwD+lCFgSINmgBd0zLjCpFJg6TTpNAFeoaii2bRA3SZTU/TNscoadcfuYrjaFbkvDfDeRwNB/q6EtlCGzmrPjFTSXHBjanEVA9fATAoZS3VueKam+VGewsINuOnvT8P94+ffzz+/PLr4fvvr996QBsmJkxNTntXrNa8t2KuuaCyjvHCGClOSikMF+ZESDVjdQ/csHphIxbLr9d/nihvuHoB7YqVfD9ZuPyeZbUy+aGzTk4pZ3Mm7t7IqTwZs/J6quRCTI4544e7OVd1Ja434DjMaHeWutJmZPis42w0cnYEa24vUfPt0QLq7DCxZmNet/PBYxj7uQ7IsMe8qXRldpgJctbJnLMp79IcPoEWNnwHPIEwhIc4ht+aDRp7zrrRNbvj6gUnkvPF/IVNM1dy6rTtoh240A2tlmxif/cNJ4fODnNcXS7dMXfS0orkzta4QX9nlizHTX9/3qwCva/ERH4ciSv5j7geMJnz6iEEK4FAFCZRHtkVSYkHQkI9GoGc+pn1xTiPcWZ9uYeyQX8vxCqu4qUdKt1RB/2W93/CSGiuzEhM+O0Qt9G7rnYFr5WV3+L0MCDOmnXWZikVAQTZSUMbL8EYByDzc5TDJgzjMEGAQuJD3KSRa0GAfB/FQYNCz8d2VcSBjUJoHAASEuLljUc9ywZJkuZe1oQ4Riix2WgUZ01RpLbnAUIIk7zxA1ykEFg0tjESHDkBcY5THDRJmqAIgyIr0oI0NKdB5oPIowGEDUlTDOFW3G11u3Jtd48uZy3nMwE7r6DTu+22dnMNyoVSFnzJZ7bLDQdjpvnI9vH5O3pBzy6Ty9Hbs1UDW6h7NtdIbTdt5U8+p38BUEsDBBQAAgAIAIq6c0eCyL7eEQoAAPgeAAAXAAAAdW5pdmVyc2FsL3VuaXZlcnNhbC5wbmftmf9XE1cWwOOuq64utq5SSkqJ7baw/SLU5UuQb1O/VtuNVClFKSG0qKmm8iVpGgJJptUqy0GILltRiMlpaUFLSboihWggVgojRSZLKQxITIRAphBJCGkSQpiZncBp3bO/7B+w+WHOzL2fO2/ue+++e9+ZV/r63lcCVlNXUyiUgD27d+ynUJYzKJTfcletIDVVG2IQ8raMt/+VbRQlHDJJCsvZWxlbKZR/StcsvP07Uv59/u6DPAplbYfvWgblXT5EoYSW79mx9Y3CrOl7wO3DI28rRkeupLLTY58/k/o4/fSGZUEnXt7/eObyH1YF/iXsFJO5ffXbLz12K3v56Y0vrejJ3tD86rqxsFOvpq34aP/lwKdPfX/5jQT79UMJb5UIcFEUD0o32g7O5Os06IMoYxaqf6dxGBXR2lrLafhMSWT77CcqzdxYkHauVJo8v4p07/7wddfLsOT2cJBaChqiPXMmqSOb1H8YyAbHqYr3qkXeESO88jek6qst3mdIxcJ4ONC9kuJTzB/SjouO1FuXk8IBZ7ekO6h95pRmPSllDxAjkZMJy8jHrsOLuGqdT83c5WubH+wDg37gB37gB37gB37gB37gB37gB37gB37gB37gB37w/wCGXCzA3bfG91NRco7h+4H4YXa/D2wcivZZrYpl+NiJ/4lm3qwJAwmPrm2uIRK3lqlAz2uR+AMp8VNnunY+TX7/zvDFG1El7AhOBfnu3Pt65FrzEe/hAglueoLAjclHjwtDiyvUFSoU9ylTeMexcUal1vuJTjvXD3jiwANy652Ji/3VHPJjBpUWa2aJzxNz4OB5VD8ls8E5clM1rqnL4+IpTt+LC5ixh3a2RWC+ZqaS3rnRhZNOHn7tO9YCRJxFxYLQVCh5JdosNgY9myjs/y4tzGb8pXGpw14OEB3A7Zhh3n5Ukg4lhqMxEgVtQDhbtwd7XXPjF7O2oObHinOn9LapC6hZM8i35nXUdbN39MaQ2GYVITsbO+S18cSNeLNa2G8TCNfHMpL/dExJ9r+QjtZSdZ7iv4YOhOgHNuv6PBf2XiJSh6M9Zy6rV1Ao9+8lopHJm2JWCvh3eHxJI7f329ShX+G02CGQJCAs3cHeDuaTDhnmzMOOwB0180FkA4Mt7c6xYqPXEI6P0vDRTnq7vZzVSvxsk7hvaP+lzIFzpJY5rhWAWC02HU9tBVpUqBcWtDt+gPREphVqK1/qHuwZaCojh9k8pqwQwnDxfaYkwL7yXrTHTNd6xuoBbLKMyk4dL9IHA7hdCo4ONW0u6BLq7V8W/FfbHh2Ij3FY3oxkM45SkRzDm4sDlIcyJW0zJuDvNDd4CFwoWeBtvnkwXR5js8jROGIjmASpxYA5Tse3Fg8XudKORVinLiBbgJ4tUPENSZdl2ymEeSjfbNNLNAdGE22T7E0SwNw3cqdzgtluHD+ZW51ZsxbVsrfp9igIeYHx6zhTolny4OLnUaHhU1Oo1i3BmJE1Qxac5000U4G5bx+Z3exE3VcWg6U+wXh4n0VJd14tOB6iR85KTa8A830cBZphk/Nngt2gBlCWBWS5ukvTr3haG3KyUKrb6TRRsYxIJM6tCPgiysohmj7idsXQVFQpB68vGrHRPdk1YdLKAjdmA4lKr/LJb6JCae5PYxlwoajPcsHduPRlT41xzpnJS+oMdsdMDr+obuEECFkl8oAKBfaArfiZ02Q643UkxhPvgl3Y8xW8B8Fs0zg+RE/jcdMhDRwDe5jTBeV4mGXCcoFnINnd6CJ9yHWzO43njoWLa83jaclDdd09sfQKiK4PllY65k4kuiC0LetrCAIMYC4LJJyn2wwyaeS8E4Xsc03tS+EgN4sXvpFloMx0UDYi5Qz18LfebF6bZEqzdFqmyrwrupu3ptJGhOtjwsmIteghPizl/Aw5HT2ZjsIkvGCtlCMxQhleq4Z+bG9WZ103cK+dwBDHJfoUttmdA4M2mHj819BISbU01sebXrTqMuytsdvhT9ahODkOgyeR+Fn7ZsTxY6uKpWpIVdq2q2MDQ4GrjrpjexejwySzeIZhz6UXtiubHc3mZDcSh+GZyK6+YPcL6Var4y23tqy6Mt03FUjuMJawPQJxVy+8BiaiRRWW8vy2gw8n4opzMLXtvUzWO0WNT6kCpFEwdVak6MZqw9IBTvcNb9ozyJEej83ZJ8uga69UV5JrnA/HAW6+AU1kfXOUC+hM9qdPeiEujLm9EYjRcdVr3Nnb3SD6mlFp6QRMePkt9i0l/W5z5QflXpNSCmdG3p7oH4pW46LyeLO4YXGdH/Xlzz8jmSkFXdirlRB/wkSdzahKzn1UZr9+iuBPdA7vbo2ILVwIiErZtxQAwYgwk+OAYtw1yird6Z5gJPkm5s2MQBbac63yqcXBnzh5vDoEWXs3GB2XckomcfN1Qz77jyroUkFoMdjuzVHRLRPxZk2fCo1TatHrhF4i6qAhT4yeaWBCeoWNa7wvfGLx7C2xF/TQiXife43eqfbawbNIeGAoWAw3yFGu9p0JvRLS/DIyrbBJ8sXt4JThaHXyYW7jp7o4nbNVjl8jw38pKH+q6y744Jx1vWjX9IvMmqeQuLybUN6PSfDnilINy/C+rPdcP41JzhqGuoQfwdNenox+i39nIMslK/GVnw91p30FR20tSmXL+Fn3BD/WdWP9gciuW8FszNsqEYmsltWVUcoYy8iXSyv2jFcnwj7QR4XSGVa0cItlIgpgR1RwjoOX3AdtLJ1YRK0JQ5P2OezxNFH/x2/yAiiUm/0YhgLusRRi3JRZ3FbadAAcMO/EOrwFscv2amNT4ekqNU0Qu06ZFbQmcWcvRKbmeBQtkkkdk2f6VWtWZQnOfXuxkue1f1ZqEVppe8hlyaSfjUDb8g3ryUyR0z8e9dli8LU46Fq7Re0qsi5mPdSqAi10XoThY0al7m9L2dnAEtsFPMwpG0j01Y9hFo7bJhI1z9WEKdYtzo6mZqmEDfHSePlkCUtHWyY00xA34j9qEOh+QQHWk6npcOqSDejlaKt5Mxse2gjQhE3HnnSFDHiMvjJFB9EWx4Li+4dlDvLklmWUJdH5Vl+pciiNOVw3WX+/6KlO/kdU/ZIrAIuYreIyXJky28xlR3uC9EqOosxBRYTaxvC86q8ewOLdNl7QH8ieu/Ra4zhj8LxOyACzRh6aiEvh+un+wn2kS++iPVsVpmoXAzmv4zNAeFIssltqSaMQdKXQWhUjXsVeC5QHBZKtVRXncu7WKzchOuI5w7HFrct9ddNR34nqo+9V+/Yuy2vCfLfRWsKlaj8rWDxajfc+SxMTgPhZ2+LGie96LXkeICwlwnBSvPllE2u2rwykEnMKAF46i93ifYYtunqU2/UIMcbxvPzrES6hIXUETiOwTmJBwLpz0mctb2iicV07caLQPkb8Jsu1kfsdwlP7yJ6de3cot2Wf+DdQSwMEFAACAAgAirpzR9IooFJKAAAAawAAABsAAAB1bml2ZXJzYWwvdW5pdmVyc2FsLnBuZy54bWyzsa/IzVEoSy0qzszPs1Uy1DNQsrfj5bIpKEoty0wtV6gAihnpGUCAkkIlKrc8M6UkAyhkYG6OEMxIzUzPKLFVsjCwgAvqA80EAFBLAQIAABQAAgAIAEOUV0cNwDEewAEAANoDAAAPAAAAAAAAAAEAAAAAAAAAAABub25lL3BsYXllci54bWxQSwECAAAUAAIACACwAHlH6W7bZOQDAAB0DgAAHQAAAAAAAAABAAAAAADtAQAAdW5pdmVyc2FsL2NvbW1vbl9tZXNzYWdlcy5sbmdQSwECAAAUAAIACACwAHlHUFADAxIDAABhCwAAJwAAAAAAAAABAAAAAAAMBgAAdW5pdmVyc2FsL2ZsYXNoX3B1Ymxpc2hpbmdfc2V0dGluZ3MueG1sUEsBAgAAFAACAAgAsAB5R8imj0G4AgAAVQoAACEAAAAAAAAAAQAAAAAAYwkAAHVuaXZlcnNhbC9mbGFzaF9za2luX3NldHRpbmdzLnhtbFBLAQIAABQAAgAIALAAeUetmSsS6AIAAHIKAAAmAAAAAAAAAAEAAAAAAFoMAAB1bml2ZXJzYWwvaHRtbF9wdWJsaXNoaW5nX3NldHRpbmdzLnhtbFBLAQIAABQAAgAIALAAeUeJeFq6lwEAAB8GAAAfAAAAAAAAAAEAAAAAAIYPAAB1bml2ZXJzYWwvaHRtbF9za2luX3NldHRpbmdzLmpzUEsBAgAAFAACAAgAsAB5Rxra6juqAAAAHwEAABoAAAAAAAAAAQAAAAAAWhEAAHVuaXZlcnNhbC9pMThuX3ByZXNldHMueG1sUEsBAgAAFAACAAgAsAB5R7DtXVduAAAAdgAAABwAAAAAAAAAAQAAAAAAPBIAAHVuaXZlcnNhbC9sb2NhbF9zZXR0aW5ncy54bWxQSwECAAAUAAIACAADdMtEzoIJN+wCAACICAAAFAAAAAAAAAABAAAAAADkEgAAdW5pdmVyc2FsL3BsYXllci54bWxQSwECAAAUAAIACACwAHlHXFjkV4wCAABqBwAAKQAAAAAAAAABAAAAAAACFgAAdW5pdmVyc2FsL3NraW5fY3VzdG9taXphdGlvbl9zZXR0aW5ncy54bWxQSwECAAAUAAIACACKunNHgsi+3hEKAAD4HgAAFwAAAAAAAAAAAAAAAADVGAAAdW5pdmVyc2FsL3VuaXZlcnNhbC5wbmdQSwECAAAUAAIACACKunNH0iigUkoAAABrAAAAGwAAAAAAAAABAAAAAAAbIwAAdW5pdmVyc2FsL3VuaXZlcnNhbC5wbmcueG1sUEsFBgAAAAAMAAwAhgMAAJ4j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212745"/>
      </a:dk2>
      <a:lt2>
        <a:srgbClr val="0C0C0C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212745"/>
      </a:hlink>
      <a:folHlink>
        <a:srgbClr val="59A8D1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679</Words>
  <Application>WPS 演示</Application>
  <PresentationFormat>全屏显示(16:9)</PresentationFormat>
  <Paragraphs>94</Paragraphs>
  <Slides>18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7" baseType="lpstr">
      <vt:lpstr>Arial</vt:lpstr>
      <vt:lpstr>宋体</vt:lpstr>
      <vt:lpstr>Wingdings</vt:lpstr>
      <vt:lpstr>造字工房悦黑（非商用）常规体</vt:lpstr>
      <vt:lpstr>黑体</vt:lpstr>
      <vt:lpstr>Lato Light</vt:lpstr>
      <vt:lpstr>Calibri</vt:lpstr>
      <vt:lpstr>微软雅黑</vt:lpstr>
      <vt:lpstr>造字工房悦黑（非商用）细体</vt:lpstr>
      <vt:lpstr>Bebas Neue</vt:lpstr>
      <vt:lpstr>Segoe Print</vt:lpstr>
      <vt:lpstr>Roboto Condensed</vt:lpstr>
      <vt:lpstr>微软雅黑(标题)</vt:lpstr>
      <vt:lpstr>方正黑体简体</vt:lpstr>
      <vt:lpstr>Arial Unicode MS</vt:lpstr>
      <vt:lpstr>微软雅黑 (正文)</vt:lpstr>
      <vt:lpstr>Bebas Neue</vt:lpstr>
      <vt:lpstr>微软雅黑（正文）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夏凡林</cp:lastModifiedBy>
  <cp:revision>14</cp:revision>
  <dcterms:created xsi:type="dcterms:W3CDTF">2015-11-21T04:10:00Z</dcterms:created>
  <dcterms:modified xsi:type="dcterms:W3CDTF">2025-12-01T11:54:20Z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ICV">
    <vt:lpwstr>13F1FC8030604249A4D1D899A31C8557_12</vt:lpwstr>
  </property>
</Properties>
</file>